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29" r:id="rId2"/>
    <p:sldId id="315" r:id="rId3"/>
    <p:sldId id="316" r:id="rId4"/>
    <p:sldId id="269" r:id="rId5"/>
    <p:sldId id="289" r:id="rId6"/>
    <p:sldId id="318" r:id="rId7"/>
    <p:sldId id="306" r:id="rId8"/>
    <p:sldId id="319" r:id="rId9"/>
    <p:sldId id="308" r:id="rId10"/>
    <p:sldId id="302" r:id="rId11"/>
    <p:sldId id="303" r:id="rId12"/>
    <p:sldId id="342" r:id="rId13"/>
    <p:sldId id="343" r:id="rId14"/>
    <p:sldId id="286" r:id="rId15"/>
    <p:sldId id="312" r:id="rId16"/>
    <p:sldId id="351" r:id="rId17"/>
    <p:sldId id="349" r:id="rId18"/>
    <p:sldId id="345" r:id="rId19"/>
    <p:sldId id="346" r:id="rId20"/>
    <p:sldId id="320" r:id="rId21"/>
    <p:sldId id="352" r:id="rId22"/>
    <p:sldId id="309" r:id="rId23"/>
    <p:sldId id="310" r:id="rId24"/>
    <p:sldId id="325" r:id="rId25"/>
    <p:sldId id="322" r:id="rId26"/>
    <p:sldId id="295" r:id="rId27"/>
    <p:sldId id="326" r:id="rId28"/>
    <p:sldId id="328" r:id="rId29"/>
    <p:sldId id="296" r:id="rId30"/>
    <p:sldId id="350" r:id="rId31"/>
    <p:sldId id="313" r:id="rId32"/>
    <p:sldId id="323" r:id="rId33"/>
    <p:sldId id="348" r:id="rId3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59">
          <p15:clr>
            <a:srgbClr val="A4A3A4"/>
          </p15:clr>
        </p15:guide>
        <p15:guide id="2" orient="horz" pos="663">
          <p15:clr>
            <a:srgbClr val="A4A3A4"/>
          </p15:clr>
        </p15:guide>
        <p15:guide id="3" pos="349">
          <p15:clr>
            <a:srgbClr val="A4A3A4"/>
          </p15:clr>
        </p15:guide>
        <p15:guide id="4"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900"/>
    <a:srgbClr val="053A99"/>
    <a:srgbClr val="2D5CC4"/>
    <a:srgbClr val="306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6252" autoAdjust="0"/>
  </p:normalViewPr>
  <p:slideViewPr>
    <p:cSldViewPr snapToGrid="0">
      <p:cViewPr varScale="1">
        <p:scale>
          <a:sx n="83" d="100"/>
          <a:sy n="83" d="100"/>
        </p:scale>
        <p:origin x="1478" y="77"/>
      </p:cViewPr>
      <p:guideLst>
        <p:guide orient="horz" pos="2159"/>
        <p:guide orient="horz" pos="663"/>
        <p:guide pos="349"/>
        <p:guide pos="2880"/>
      </p:guideLst>
    </p:cSldViewPr>
  </p:slideViewPr>
  <p:outlineViewPr>
    <p:cViewPr>
      <p:scale>
        <a:sx n="33" d="100"/>
        <a:sy n="33" d="100"/>
      </p:scale>
      <p:origin x="42" y="265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78"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169921" cy="480061"/>
          </a:xfrm>
          <a:prstGeom prst="rect">
            <a:avLst/>
          </a:prstGeom>
        </p:spPr>
        <p:txBody>
          <a:bodyPr vert="horz" lIns="96597" tIns="48298" rIns="96597" bIns="48298" rtlCol="0"/>
          <a:lstStyle>
            <a:lvl1pPr algn="l">
              <a:defRPr sz="1300"/>
            </a:lvl1pPr>
          </a:lstStyle>
          <a:p>
            <a:endParaRPr lang="en-US"/>
          </a:p>
        </p:txBody>
      </p:sp>
      <p:sp>
        <p:nvSpPr>
          <p:cNvPr id="3" name="Date Placeholder 2"/>
          <p:cNvSpPr>
            <a:spLocks noGrp="1"/>
          </p:cNvSpPr>
          <p:nvPr>
            <p:ph type="dt" sz="quarter" idx="1"/>
          </p:nvPr>
        </p:nvSpPr>
        <p:spPr>
          <a:xfrm>
            <a:off x="4143591" y="0"/>
            <a:ext cx="3169921" cy="480061"/>
          </a:xfrm>
          <a:prstGeom prst="rect">
            <a:avLst/>
          </a:prstGeom>
        </p:spPr>
        <p:txBody>
          <a:bodyPr vert="horz" lIns="96597" tIns="48298" rIns="96597" bIns="48298" rtlCol="0"/>
          <a:lstStyle>
            <a:lvl1pPr algn="r">
              <a:defRPr sz="1300"/>
            </a:lvl1pPr>
          </a:lstStyle>
          <a:p>
            <a:fld id="{E49D23D3-8EE1-4E2A-8C37-9C7F32F226DF}" type="datetimeFigureOut">
              <a:rPr lang="en-US" smtClean="0"/>
              <a:pPr/>
              <a:t>3/1/2025</a:t>
            </a:fld>
            <a:endParaRPr lang="en-US"/>
          </a:p>
        </p:txBody>
      </p:sp>
      <p:sp>
        <p:nvSpPr>
          <p:cNvPr id="4" name="Footer Placeholder 3"/>
          <p:cNvSpPr>
            <a:spLocks noGrp="1"/>
          </p:cNvSpPr>
          <p:nvPr>
            <p:ph type="ftr" sz="quarter" idx="2"/>
          </p:nvPr>
        </p:nvSpPr>
        <p:spPr>
          <a:xfrm>
            <a:off x="4" y="9119474"/>
            <a:ext cx="3169921" cy="480061"/>
          </a:xfrm>
          <a:prstGeom prst="rect">
            <a:avLst/>
          </a:prstGeom>
        </p:spPr>
        <p:txBody>
          <a:bodyPr vert="horz" lIns="96597" tIns="48298" rIns="96597" bIns="48298" rtlCol="0" anchor="b"/>
          <a:lstStyle>
            <a:lvl1pPr algn="l">
              <a:defRPr sz="1300"/>
            </a:lvl1pPr>
          </a:lstStyle>
          <a:p>
            <a:endParaRPr lang="en-US"/>
          </a:p>
        </p:txBody>
      </p:sp>
      <p:sp>
        <p:nvSpPr>
          <p:cNvPr id="5" name="Slide Number Placeholder 4"/>
          <p:cNvSpPr>
            <a:spLocks noGrp="1"/>
          </p:cNvSpPr>
          <p:nvPr>
            <p:ph type="sldNum" sz="quarter" idx="3"/>
          </p:nvPr>
        </p:nvSpPr>
        <p:spPr>
          <a:xfrm>
            <a:off x="4143591" y="9119474"/>
            <a:ext cx="3169921" cy="480061"/>
          </a:xfrm>
          <a:prstGeom prst="rect">
            <a:avLst/>
          </a:prstGeom>
        </p:spPr>
        <p:txBody>
          <a:bodyPr vert="horz" lIns="96597" tIns="48298" rIns="96597" bIns="48298" rtlCol="0" anchor="b"/>
          <a:lstStyle>
            <a:lvl1pPr algn="r">
              <a:defRPr sz="1300"/>
            </a:lvl1pPr>
          </a:lstStyle>
          <a:p>
            <a:fld id="{6CE254C0-026E-416A-9D00-785A705324AC}" type="slidenum">
              <a:rPr lang="en-US" smtClean="0"/>
              <a:pPr/>
              <a:t>‹#›</a:t>
            </a:fld>
            <a:endParaRPr lang="en-US"/>
          </a:p>
        </p:txBody>
      </p:sp>
    </p:spTree>
    <p:extLst>
      <p:ext uri="{BB962C8B-B14F-4D97-AF65-F5344CB8AC3E}">
        <p14:creationId xmlns:p14="http://schemas.microsoft.com/office/powerpoint/2010/main" val="2493182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169921" cy="480061"/>
          </a:xfrm>
          <a:prstGeom prst="rect">
            <a:avLst/>
          </a:prstGeom>
        </p:spPr>
        <p:txBody>
          <a:bodyPr vert="horz" lIns="96597" tIns="48298" rIns="96597" bIns="48298" rtlCol="0"/>
          <a:lstStyle>
            <a:lvl1pPr algn="l">
              <a:defRPr sz="1300">
                <a:ea typeface="+mn-ea"/>
                <a:cs typeface="Arial" charset="0"/>
              </a:defRPr>
            </a:lvl1pPr>
          </a:lstStyle>
          <a:p>
            <a:pPr>
              <a:defRPr/>
            </a:pPr>
            <a:endParaRPr lang="en-US"/>
          </a:p>
        </p:txBody>
      </p:sp>
      <p:sp>
        <p:nvSpPr>
          <p:cNvPr id="3" name="Date Placeholder 2"/>
          <p:cNvSpPr>
            <a:spLocks noGrp="1"/>
          </p:cNvSpPr>
          <p:nvPr>
            <p:ph type="dt" idx="1"/>
          </p:nvPr>
        </p:nvSpPr>
        <p:spPr>
          <a:xfrm>
            <a:off x="4143591" y="0"/>
            <a:ext cx="3169921" cy="480061"/>
          </a:xfrm>
          <a:prstGeom prst="rect">
            <a:avLst/>
          </a:prstGeom>
        </p:spPr>
        <p:txBody>
          <a:bodyPr vert="horz" wrap="square" lIns="96597" tIns="48298" rIns="96597" bIns="48298" numCol="1" anchor="t" anchorCtr="0" compatLnSpc="1">
            <a:prstTxWarp prst="textNoShape">
              <a:avLst/>
            </a:prstTxWarp>
          </a:bodyPr>
          <a:lstStyle>
            <a:lvl1pPr algn="r">
              <a:defRPr sz="1300"/>
            </a:lvl1pPr>
          </a:lstStyle>
          <a:p>
            <a:fld id="{FB72DDEF-3665-4922-943E-CCE1544B6F4C}" type="datetimeFigureOut">
              <a:rPr lang="en-US" altLang="en-US"/>
              <a:pPr/>
              <a:t>3/1/2025</a:t>
            </a:fld>
            <a:endParaRPr lang="en-US" alt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597" tIns="48298" rIns="96597" bIns="48298" rtlCol="0" anchor="ctr"/>
          <a:lstStyle/>
          <a:p>
            <a:pPr lvl="0"/>
            <a:endParaRPr lang="en-US" noProof="0"/>
          </a:p>
        </p:txBody>
      </p:sp>
      <p:sp>
        <p:nvSpPr>
          <p:cNvPr id="5" name="Notes Placeholder 4"/>
          <p:cNvSpPr>
            <a:spLocks noGrp="1"/>
          </p:cNvSpPr>
          <p:nvPr>
            <p:ph type="body" sz="quarter" idx="3"/>
          </p:nvPr>
        </p:nvSpPr>
        <p:spPr>
          <a:xfrm>
            <a:off x="731521" y="4560571"/>
            <a:ext cx="5852160" cy="4320541"/>
          </a:xfrm>
          <a:prstGeom prst="rect">
            <a:avLst/>
          </a:prstGeom>
        </p:spPr>
        <p:txBody>
          <a:bodyPr vert="horz" lIns="96597" tIns="48298" rIns="96597" bIns="4829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9119474"/>
            <a:ext cx="3169921" cy="480061"/>
          </a:xfrm>
          <a:prstGeom prst="rect">
            <a:avLst/>
          </a:prstGeom>
        </p:spPr>
        <p:txBody>
          <a:bodyPr vert="horz" lIns="96597" tIns="48298" rIns="96597" bIns="48298" rtlCol="0" anchor="b"/>
          <a:lstStyle>
            <a:lvl1pPr algn="l">
              <a:defRPr sz="13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4143591" y="9119474"/>
            <a:ext cx="3169921" cy="480061"/>
          </a:xfrm>
          <a:prstGeom prst="rect">
            <a:avLst/>
          </a:prstGeom>
        </p:spPr>
        <p:txBody>
          <a:bodyPr vert="horz" wrap="square" lIns="96597" tIns="48298" rIns="96597" bIns="48298" numCol="1" anchor="b" anchorCtr="0" compatLnSpc="1">
            <a:prstTxWarp prst="textNoShape">
              <a:avLst/>
            </a:prstTxWarp>
          </a:bodyPr>
          <a:lstStyle>
            <a:lvl1pPr algn="r">
              <a:defRPr sz="1300"/>
            </a:lvl1pPr>
          </a:lstStyle>
          <a:p>
            <a:fld id="{15281718-4721-47BE-A561-E162730E2FBB}" type="slidenum">
              <a:rPr lang="en-US" altLang="en-US"/>
              <a:pPr/>
              <a:t>‹#›</a:t>
            </a:fld>
            <a:endParaRPr lang="en-US" altLang="en-US"/>
          </a:p>
        </p:txBody>
      </p:sp>
    </p:spTree>
    <p:extLst>
      <p:ext uri="{BB962C8B-B14F-4D97-AF65-F5344CB8AC3E}">
        <p14:creationId xmlns:p14="http://schemas.microsoft.com/office/powerpoint/2010/main" val="36916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122363"/>
            <a:ext cx="5622925" cy="4217987"/>
          </a:xfrm>
        </p:spPr>
      </p:sp>
      <p:sp>
        <p:nvSpPr>
          <p:cNvPr id="4" name="Slide Number Placeholder 3"/>
          <p:cNvSpPr>
            <a:spLocks noGrp="1"/>
          </p:cNvSpPr>
          <p:nvPr>
            <p:ph type="sldNum" sz="quarter" idx="10"/>
          </p:nvPr>
        </p:nvSpPr>
        <p:spPr/>
        <p:txBody>
          <a:bodyPr/>
          <a:lstStyle/>
          <a:p>
            <a:fld id="{15281718-4721-47BE-A561-E162730E2FBB}" type="slidenum">
              <a:rPr lang="en-US" altLang="en-US" smtClean="0"/>
              <a:pPr/>
              <a:t>1</a:t>
            </a:fld>
            <a:endParaRPr lang="en-US" altLang="en-US" dirty="0"/>
          </a:p>
        </p:txBody>
      </p:sp>
      <p:sp>
        <p:nvSpPr>
          <p:cNvPr id="3" name="TextBox 2"/>
          <p:cNvSpPr txBox="1"/>
          <p:nvPr/>
        </p:nvSpPr>
        <p:spPr>
          <a:xfrm>
            <a:off x="1292355" y="6752796"/>
            <a:ext cx="4303601" cy="648984"/>
          </a:xfrm>
          <a:prstGeom prst="rect">
            <a:avLst/>
          </a:prstGeom>
          <a:noFill/>
        </p:spPr>
        <p:txBody>
          <a:bodyPr wrap="square" lIns="94033" tIns="47016" rIns="94033" bIns="47016" rtlCol="0">
            <a:spAutoFit/>
          </a:bodyPr>
          <a:lstStyle/>
          <a:p>
            <a:pPr algn="ctr"/>
            <a:r>
              <a:rPr lang="en-US" sz="1800" b="1" dirty="0">
                <a:solidFill>
                  <a:schemeClr val="accent3">
                    <a:lumMod val="50000"/>
                  </a:schemeClr>
                </a:solidFill>
              </a:rPr>
              <a:t>University of Scouting</a:t>
            </a:r>
          </a:p>
          <a:p>
            <a:pPr algn="ctr"/>
            <a:r>
              <a:rPr lang="en-US" sz="1800" b="1" dirty="0">
                <a:solidFill>
                  <a:schemeClr val="accent3">
                    <a:lumMod val="50000"/>
                  </a:schemeClr>
                </a:solidFill>
              </a:rPr>
              <a:t>March 2025</a:t>
            </a:r>
          </a:p>
        </p:txBody>
      </p:sp>
      <p:sp>
        <p:nvSpPr>
          <p:cNvPr id="5" name="TextBox 4"/>
          <p:cNvSpPr txBox="1"/>
          <p:nvPr/>
        </p:nvSpPr>
        <p:spPr>
          <a:xfrm>
            <a:off x="694945" y="7693154"/>
            <a:ext cx="5745544" cy="1331602"/>
          </a:xfrm>
          <a:prstGeom prst="rect">
            <a:avLst/>
          </a:prstGeom>
          <a:noFill/>
        </p:spPr>
        <p:txBody>
          <a:bodyPr wrap="square" lIns="91404" tIns="45703" rIns="91404" bIns="45703" rtlCol="0">
            <a:spAutoFit/>
          </a:bodyPr>
          <a:lstStyle/>
          <a:p>
            <a:r>
              <a:rPr lang="en-US" sz="1300" dirty="0"/>
              <a:t>In BSA literature,  you will hear about both Eagle Mentors, and Eagle Project Coaches.</a:t>
            </a:r>
          </a:p>
          <a:p>
            <a:r>
              <a:rPr lang="en-US" sz="1300" dirty="0"/>
              <a:t>In Patriots Path Council, these functions are undertaken by the Unit, and generally the person who is the Eagle Mentor, will also be the Project Coach. In this class, we will use the terms interchangeably.</a:t>
            </a:r>
          </a:p>
          <a:p>
            <a:r>
              <a:rPr lang="en-US" sz="1300" dirty="0"/>
              <a:t>Is there anyone here who is NOT from Patriots Path Council?</a:t>
            </a:r>
          </a:p>
        </p:txBody>
      </p:sp>
    </p:spTree>
    <p:extLst>
      <p:ext uri="{BB962C8B-B14F-4D97-AF65-F5344CB8AC3E}">
        <p14:creationId xmlns:p14="http://schemas.microsoft.com/office/powerpoint/2010/main" val="397261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xfrm>
            <a:off x="731521" y="4560571"/>
            <a:ext cx="5852160" cy="3345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A mentor’s role is to support and guide the Scout toward making the kinds of decisions that will help meet requirement 5.   Eagle Mentors strive for a positive experience by encouraging Scouts to make wise decisions and follow logical processes as they work through the requirement. In this way we assist the Scout to become successful not just with his project, but we provide an experience that will help him or her throughout their life. </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620A2BDB-7EDE-4F83-9A5C-D80964947882}" type="slidenum">
              <a:rPr lang="en-US" altLang="en-US" sz="1300"/>
              <a:pPr eaLnBrk="1" hangingPunct="1"/>
              <a:t>10</a:t>
            </a:fld>
            <a:endParaRPr lang="en-US" alt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025525" y="582613"/>
            <a:ext cx="5095875" cy="382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xfrm>
            <a:off x="793447" y="5017774"/>
            <a:ext cx="5852160" cy="30899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 position of Unit Eagle  Mentor is not actually an official BSA position, but as we’ve discussed, you can provide a valuable service. In many cases, however,  Eagle Mentors are sometimes confused with the District Representatives. </a:t>
            </a:r>
          </a:p>
          <a:p>
            <a:pPr>
              <a:spcBef>
                <a:spcPct val="0"/>
              </a:spcBef>
            </a:pPr>
            <a:r>
              <a:rPr lang="en-US" altLang="en-US" sz="1300" dirty="0"/>
              <a:t> </a:t>
            </a:r>
          </a:p>
          <a:p>
            <a:pPr>
              <a:spcBef>
                <a:spcPct val="0"/>
              </a:spcBef>
            </a:pPr>
            <a:r>
              <a:rPr lang="en-US" altLang="en-US" sz="1300" dirty="0"/>
              <a:t>We’ve listed a few differences on this slide. Are you aware of others?</a:t>
            </a:r>
          </a:p>
          <a:p>
            <a:pPr>
              <a:spcBef>
                <a:spcPct val="0"/>
              </a:spcBef>
            </a:pPr>
            <a:endParaRPr lang="en-US" altLang="en-US" sz="1300" dirty="0"/>
          </a:p>
          <a:p>
            <a:pPr>
              <a:spcBef>
                <a:spcPct val="0"/>
              </a:spcBef>
            </a:pPr>
            <a:r>
              <a:rPr lang="en-US" altLang="en-US" sz="1300" b="1" i="1" dirty="0"/>
              <a:t>Discuss.</a:t>
            </a:r>
          </a:p>
          <a:p>
            <a:pPr>
              <a:spcBef>
                <a:spcPct val="0"/>
              </a:spcBef>
            </a:pPr>
            <a:r>
              <a:rPr lang="en-US" altLang="en-US" sz="1300" i="1" dirty="0"/>
              <a:t> </a:t>
            </a:r>
          </a:p>
          <a:p>
            <a:pPr>
              <a:spcBef>
                <a:spcPct val="0"/>
              </a:spcBef>
            </a:pPr>
            <a:r>
              <a:rPr lang="en-US" altLang="en-US" sz="1300" i="1" dirty="0"/>
              <a:t>(If it doesn't come out in the discussion, explain that these individuals working in consort can help candidates improve their chances for successfully meeting requirement 5.)</a:t>
            </a:r>
          </a:p>
          <a:p>
            <a:pPr>
              <a:spcBef>
                <a:spcPct val="0"/>
              </a:spcBef>
            </a:pPr>
            <a:endParaRPr lang="en-US" altLang="en-US" sz="1300" dirty="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A9ED3FD-CC63-4B55-AEC8-7D1C665FC7FB}" type="slidenum">
              <a:rPr lang="en-US" altLang="en-US" sz="1300"/>
              <a:pPr eaLnBrk="1" hangingPunct="1"/>
              <a:t>11</a:t>
            </a:fld>
            <a:endParaRPr lang="en-US" alt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a:t>Be knowledgeable regarding Eagle procedures. In PPC, they are now identical for all four districts and were recently updated to be in sync with the GTA.</a:t>
            </a:r>
          </a:p>
          <a:p>
            <a:endParaRPr lang="en-US" sz="1300" dirty="0"/>
          </a:p>
          <a:p>
            <a:r>
              <a:rPr lang="en-US" sz="1300" dirty="0"/>
              <a:t>These procedures relate to submission and district approval of the project proposal,  assignment of the District Representative or District Eagle Advisor, approval of fund raising, and procedures for scheduling and holding the  Board of Review.</a:t>
            </a:r>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12</a:t>
            </a:fld>
            <a:endParaRPr lang="en-US" altLang="en-US"/>
          </a:p>
        </p:txBody>
      </p:sp>
    </p:spTree>
    <p:extLst>
      <p:ext uri="{BB962C8B-B14F-4D97-AF65-F5344CB8AC3E}">
        <p14:creationId xmlns:p14="http://schemas.microsoft.com/office/powerpoint/2010/main" val="84489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meeting the Eagle Rank requirements, it is the Scout’s responsibility to find and follow the proper procedures according to the Guide to Advancement, Eagle Scout Service Project Workbook, the Eagle Rank Application and Council Eagle Rank Advancement Processes if applicable.</a:t>
            </a:r>
          </a:p>
          <a:p>
            <a:endParaRPr lang="en-US" sz="1300" dirty="0"/>
          </a:p>
          <a:p>
            <a:r>
              <a:rPr lang="en-US" sz="1300" dirty="0"/>
              <a:t>Incorrect guidance given by an adult unit leader can lead to problems, but that is not a reason to excuse any improper or incorrect conduct by the Scout.</a:t>
            </a:r>
          </a:p>
          <a:p>
            <a:endParaRPr lang="en-US" sz="1300" dirty="0"/>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13</a:t>
            </a:fld>
            <a:endParaRPr lang="en-US" altLang="en-US"/>
          </a:p>
        </p:txBody>
      </p:sp>
    </p:spTree>
    <p:extLst>
      <p:ext uri="{BB962C8B-B14F-4D97-AF65-F5344CB8AC3E}">
        <p14:creationId xmlns:p14="http://schemas.microsoft.com/office/powerpoint/2010/main" val="215559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b="1" i="1" dirty="0"/>
              <a:t>Point out the  various parts of the  current </a:t>
            </a:r>
            <a:r>
              <a:rPr lang="en-US" altLang="en-US" sz="1300" b="1" i="1" u="sng" dirty="0"/>
              <a:t>Eagle Scout Service Project Workbook. </a:t>
            </a:r>
          </a:p>
          <a:p>
            <a:pPr>
              <a:spcBef>
                <a:spcPct val="0"/>
              </a:spcBef>
            </a:pPr>
            <a:r>
              <a:rPr lang="en-US" altLang="en-US" sz="1300" dirty="0"/>
              <a:t> </a:t>
            </a:r>
          </a:p>
          <a:p>
            <a:pPr>
              <a:spcBef>
                <a:spcPct val="0"/>
              </a:spcBef>
            </a:pPr>
            <a:r>
              <a:rPr lang="en-US" altLang="en-US" sz="1300" dirty="0"/>
              <a:t>The road to meeting Eagle Scout rank requirement 5 begins with the preparation and approval of the proposal and culminates in the board of review. Along the way there are many important steps.  The Scout should read the entire workbook before beginning any work.</a:t>
            </a:r>
          </a:p>
          <a:p>
            <a:pPr>
              <a:spcBef>
                <a:spcPct val="0"/>
              </a:spcBef>
            </a:pPr>
            <a:r>
              <a:rPr lang="en-US" altLang="en-US" sz="1300" dirty="0"/>
              <a:t> </a:t>
            </a:r>
          </a:p>
          <a:p>
            <a:pPr>
              <a:spcBef>
                <a:spcPct val="0"/>
              </a:spcBef>
            </a:pPr>
            <a:r>
              <a:rPr lang="en-US" altLang="en-US" sz="1300" dirty="0"/>
              <a:t>Each section of the workbook plays an important role; especially the first, which lays the groundwork and begins—</a:t>
            </a:r>
            <a:r>
              <a:rPr lang="en-US" altLang="en-US" sz="1300" i="1" dirty="0"/>
              <a:t>just begins</a:t>
            </a:r>
            <a:r>
              <a:rPr lang="en-US" altLang="en-US" sz="1300" dirty="0"/>
              <a:t>—the planning process. It is critical that the Scout,  parent or guardian, the unit leaders, and the eagle mentor study this material.</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B193FDB6-AC32-469D-B4E2-C18740505B6F}" type="slidenum">
              <a:rPr lang="en-US" altLang="en-US" sz="1300"/>
              <a:pPr eaLnBrk="1" hangingPunct="1"/>
              <a:t>14</a:t>
            </a:fld>
            <a:endParaRPr lang="en-US" altLang="en-US"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b="1" i="1" dirty="0"/>
              <a:t>Refer to “Navigating the Eagle Scout Service Project”.  This is found on the last two pages of the Eagle Scout Service Project Workbook</a:t>
            </a:r>
            <a:r>
              <a:rPr lang="en-US" sz="1300" b="1" dirty="0"/>
              <a:t>. </a:t>
            </a:r>
          </a:p>
          <a:p>
            <a:endParaRPr lang="en-US" sz="1300" dirty="0"/>
          </a:p>
          <a:p>
            <a:r>
              <a:rPr lang="en-US" sz="1300" dirty="0"/>
              <a:t>Be sure each Scout you mentor is aware of the "Navigating the Eagle Scout Service Project" information sheet, review it, and encourage him to give a copy to the project beneficiary—if not already done. The sheet contains important information, and makes it clear that the beneficiary has the authority to approve a Scout’s final plan. </a:t>
            </a:r>
          </a:p>
          <a:p>
            <a:endParaRPr lang="en-US" sz="1300" dirty="0"/>
          </a:p>
          <a:p>
            <a:r>
              <a:rPr lang="en-US" sz="1300" dirty="0"/>
              <a:t>Emphasize that you’re available to help the Scout as needed. But regular contact to offer encouragement is recommended.</a:t>
            </a:r>
          </a:p>
          <a:p>
            <a:r>
              <a:rPr lang="en-US" sz="1300" dirty="0"/>
              <a:t>Reiterate your readiness to review his final plan with him, one last time before he executes his project. </a:t>
            </a:r>
          </a:p>
          <a:p>
            <a:pPr>
              <a:spcBef>
                <a:spcPct val="0"/>
              </a:spcBef>
            </a:pPr>
            <a:endParaRPr lang="en-US" altLang="en-US" sz="1300"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5DD52236-1419-4C52-A9B0-670F1CEFD4B7}" type="slidenum">
              <a:rPr lang="en-US" altLang="en-US" sz="1300"/>
              <a:pPr eaLnBrk="1" hangingPunct="1"/>
              <a:t>15</a:t>
            </a:fld>
            <a:endParaRPr lang="en-US" alt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1830388" y="452438"/>
            <a:ext cx="4068762" cy="3051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lide Number Placeholder 3"/>
          <p:cNvSpPr>
            <a:spLocks noGrp="1"/>
          </p:cNvSpPr>
          <p:nvPr>
            <p:ph type="sldNum" sz="quarter" idx="5"/>
          </p:nvPr>
        </p:nvSpPr>
        <p:spPr bwMode="auto">
          <a:xfrm>
            <a:off x="4143591" y="9277350"/>
            <a:ext cx="3169921" cy="322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ECBBC1F3-4C70-41C2-9E75-5DF0E1EBACE5}" type="slidenum">
              <a:rPr lang="en-US" altLang="en-US" sz="1300"/>
              <a:pPr eaLnBrk="1" hangingPunct="1"/>
              <a:t>16</a:t>
            </a:fld>
            <a:endParaRPr lang="en-US" altLang="en-US" sz="1300" dirty="0"/>
          </a:p>
        </p:txBody>
      </p:sp>
      <p:sp>
        <p:nvSpPr>
          <p:cNvPr id="3" name="TextBox 2"/>
          <p:cNvSpPr txBox="1"/>
          <p:nvPr/>
        </p:nvSpPr>
        <p:spPr>
          <a:xfrm>
            <a:off x="304800" y="3688578"/>
            <a:ext cx="6648450" cy="5493751"/>
          </a:xfrm>
          <a:prstGeom prst="rect">
            <a:avLst/>
          </a:prstGeom>
          <a:noFill/>
        </p:spPr>
        <p:txBody>
          <a:bodyPr wrap="square" lIns="91379" tIns="45690" rIns="91379" bIns="45690" rtlCol="0">
            <a:spAutoFit/>
          </a:bodyPr>
          <a:lstStyle/>
          <a:p>
            <a:r>
              <a:rPr lang="en-US" altLang="en-US" sz="1300" dirty="0"/>
              <a:t> The five tests shown here should have been applied in evaluating the proposal.</a:t>
            </a:r>
          </a:p>
          <a:p>
            <a:r>
              <a:rPr lang="en-US" altLang="en-US" sz="1300" dirty="0"/>
              <a:t> </a:t>
            </a:r>
            <a:r>
              <a:rPr lang="en-US" altLang="en-US" sz="1300" b="1" i="1" dirty="0"/>
              <a:t>Ask: What is number 1 really saying? (Then cover each of the five tests with a similar question.)   </a:t>
            </a:r>
          </a:p>
          <a:p>
            <a:endParaRPr lang="en-US" altLang="en-US" sz="1300" b="1" i="1" dirty="0"/>
          </a:p>
          <a:p>
            <a:r>
              <a:rPr lang="en-US" altLang="en-US" sz="1300" b="1" i="1" dirty="0"/>
              <a:t>Listen for some of the following during the discussion:</a:t>
            </a:r>
          </a:p>
          <a:p>
            <a:endParaRPr lang="en-US" altLang="en-US" sz="1300" dirty="0"/>
          </a:p>
          <a:p>
            <a:r>
              <a:rPr lang="en-US" altLang="en-US" sz="1300" dirty="0"/>
              <a:t>Test 1: "... to meet the requirement." There is opportunity for planning and developing the project, for giving leadership to others, and the project will be "helpful.“  If there is any question about the proposed project meeting the requirement, the Scout should contact the district advancement chair for advice, before spending a lot of time developing the proposal.</a:t>
            </a:r>
          </a:p>
          <a:p>
            <a:r>
              <a:rPr lang="en-US" altLang="en-US" sz="1300" dirty="0"/>
              <a:t> </a:t>
            </a:r>
          </a:p>
          <a:p>
            <a:r>
              <a:rPr lang="en-US" altLang="en-US" sz="1300" dirty="0"/>
              <a:t>Test 2: "...project appears feasible." It is a project the Scout is capable of managing, and it can be accomplished with resources that are available, or that can be obtained with a reasonable effort. Note that it says “</a:t>
            </a:r>
            <a:r>
              <a:rPr lang="en-US" altLang="ja-JP" sz="1300" i="1" u="sng" dirty="0"/>
              <a:t>appears</a:t>
            </a:r>
            <a:r>
              <a:rPr lang="en-US" altLang="ja-JP" sz="1300" dirty="0"/>
              <a:t> to be feasible.</a:t>
            </a:r>
            <a:r>
              <a:rPr lang="en-US" altLang="en-US" sz="1300" dirty="0"/>
              <a:t>”</a:t>
            </a:r>
            <a:endParaRPr lang="en-US" altLang="ja-JP" sz="1300" dirty="0"/>
          </a:p>
          <a:p>
            <a:r>
              <a:rPr lang="en-US" altLang="en-US" sz="1300" dirty="0"/>
              <a:t> </a:t>
            </a:r>
          </a:p>
          <a:p>
            <a:r>
              <a:rPr lang="en-US" altLang="en-US" sz="1300" dirty="0"/>
              <a:t>Test 3: "Safety issues..." The Scout is aware of potential safety issues and hazards, and will address them in his final plan. Note that it says </a:t>
            </a:r>
            <a:r>
              <a:rPr lang="en-US" altLang="en-US" sz="1300" i="1" dirty="0"/>
              <a:t>“</a:t>
            </a:r>
            <a:r>
              <a:rPr lang="en-US" altLang="ja-JP" sz="1300" i="1" u="sng" dirty="0"/>
              <a:t>aware of</a:t>
            </a:r>
            <a:r>
              <a:rPr lang="en-US" altLang="ja-JP" sz="1300" i="1" dirty="0"/>
              <a:t>.</a:t>
            </a:r>
            <a:r>
              <a:rPr lang="en-US" altLang="en-US" sz="1300" i="1" dirty="0"/>
              <a:t>”</a:t>
            </a:r>
            <a:r>
              <a:rPr lang="en-US" altLang="ja-JP" sz="1300" dirty="0"/>
              <a:t> The safety issues do not need to be addressed or solved yet. We just need to be comfortable he is aware of the issues, and comfortable that he </a:t>
            </a:r>
            <a:r>
              <a:rPr lang="en-US" altLang="ja-JP" sz="1300" i="1" u="sng" dirty="0"/>
              <a:t>will</a:t>
            </a:r>
            <a:r>
              <a:rPr lang="en-US" altLang="ja-JP" sz="1300" dirty="0"/>
              <a:t> address them in his final plan.</a:t>
            </a:r>
          </a:p>
          <a:p>
            <a:r>
              <a:rPr lang="en-US" altLang="en-US" sz="1300" dirty="0"/>
              <a:t> </a:t>
            </a:r>
          </a:p>
          <a:p>
            <a:r>
              <a:rPr lang="en-US" altLang="en-US" sz="1300" dirty="0"/>
              <a:t>Test 4: "Action steps...” Key action steps have been identified that the Scout will use for developing his final plan. This means just what it says. He has made short list of some of his next steps, so we can see that he’s on the right track.</a:t>
            </a:r>
          </a:p>
          <a:p>
            <a:r>
              <a:rPr lang="en-US" altLang="en-US" sz="1300" dirty="0"/>
              <a:t> </a:t>
            </a:r>
          </a:p>
          <a:p>
            <a:r>
              <a:rPr lang="en-US" altLang="en-US" sz="1300" dirty="0"/>
              <a:t>Test 5: "...positive experience." The Scout has demonstrated he has a good understanding of what he is proposing to accomplish and has a good chance of a successful outcome that will contribute to his growth and development. This is where your “gut feel” comes to play</a:t>
            </a:r>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1" dirty="0"/>
              <a:t>Identify the people and information required to complete this page.</a:t>
            </a:r>
          </a:p>
          <a:p>
            <a:endParaRPr lang="en-US" sz="1300" dirty="0"/>
          </a:p>
          <a:p>
            <a:r>
              <a:rPr lang="en-US" sz="1300" dirty="0"/>
              <a:t>The Council/District Approval Representative may be  the District Advancement Chair, or their appointed representative, such as the District Eagle Advisor.</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17</a:t>
            </a:fld>
            <a:endParaRPr lang="en-US" altLang="en-US"/>
          </a:p>
        </p:txBody>
      </p:sp>
    </p:spTree>
    <p:extLst>
      <p:ext uri="{BB962C8B-B14F-4D97-AF65-F5344CB8AC3E}">
        <p14:creationId xmlns:p14="http://schemas.microsoft.com/office/powerpoint/2010/main" val="245422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3459480"/>
          </a:xfrm>
        </p:spPr>
        <p:txBody>
          <a:bodyPr/>
          <a:lstStyle/>
          <a:p>
            <a:pPr defTabSz="965977">
              <a:defRPr/>
            </a:pPr>
            <a:r>
              <a:rPr lang="en-US" sz="1300" dirty="0"/>
              <a:t>This is the promise the candidate signs in the workbook.  Be sure that he or she has read the entire workbook and that parents or guardians have read the Message to Scouts and Parents or Guardians.</a:t>
            </a:r>
          </a:p>
          <a:p>
            <a:endParaRPr lang="en-US" sz="1300" dirty="0"/>
          </a:p>
          <a:p>
            <a:r>
              <a:rPr lang="en-US" sz="1300" dirty="0"/>
              <a:t>Also ensure that the Scout has read the Eagle advancement process (available online) and understands it.</a:t>
            </a:r>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18</a:t>
            </a:fld>
            <a:endParaRPr lang="en-US" altLang="en-US"/>
          </a:p>
        </p:txBody>
      </p:sp>
    </p:spTree>
    <p:extLst>
      <p:ext uri="{BB962C8B-B14F-4D97-AF65-F5344CB8AC3E}">
        <p14:creationId xmlns:p14="http://schemas.microsoft.com/office/powerpoint/2010/main" val="59976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NOTE that the Troop Committee Chair does NOT need to sign the Proposal, subject to the procedures that the Unit Committee has in place. An Eagle Mentor/Coach may be authorized to do so.</a:t>
            </a:r>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19</a:t>
            </a:fld>
            <a:endParaRPr lang="en-US" altLang="en-US"/>
          </a:p>
        </p:txBody>
      </p:sp>
    </p:spTree>
    <p:extLst>
      <p:ext uri="{BB962C8B-B14F-4D97-AF65-F5344CB8AC3E}">
        <p14:creationId xmlns:p14="http://schemas.microsoft.com/office/powerpoint/2010/main" val="122851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963613" y="611188"/>
            <a:ext cx="5311775" cy="3983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xfrm>
            <a:off x="731521" y="5093974"/>
            <a:ext cx="5852160" cy="3699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Many of you are familiar with the mission and objectives of SCOUTING AMERICA. You’ve read them in our literature and you may have heard about them at other training sessions. The importance of the mission has not only to do with making ethical and moral choices, but that this should be done over one’s </a:t>
            </a:r>
            <a:r>
              <a:rPr lang="en-US" altLang="en-US" sz="1300" i="1" dirty="0"/>
              <a:t>lifetime</a:t>
            </a:r>
            <a:r>
              <a:rPr lang="en-US" altLang="en-US" sz="1300" dirty="0"/>
              <a:t>. We’re looking for long-term improvement here: </a:t>
            </a:r>
            <a:r>
              <a:rPr lang="en-US" altLang="en-US" sz="1300" i="1" dirty="0"/>
              <a:t>life</a:t>
            </a:r>
            <a:r>
              <a:rPr lang="en-US" altLang="en-US" sz="1300" dirty="0"/>
              <a:t> lessons. The Eagle Scout service project experience is one of these. What the Scout gets out of the project and takes through life, is a great deal more important than the project itself.</a:t>
            </a:r>
          </a:p>
          <a:p>
            <a:pPr>
              <a:spcBef>
                <a:spcPct val="0"/>
              </a:spcBef>
            </a:pPr>
            <a:r>
              <a:rPr lang="en-US" altLang="en-US" sz="1300" dirty="0"/>
              <a:t>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2077FE1E-BC85-48C9-A5CC-7FF01C4898D8}" type="slidenum">
              <a:rPr lang="en-US" altLang="en-US" sz="1300"/>
              <a:pPr eaLnBrk="1" hangingPunct="1"/>
              <a:t>2</a:t>
            </a:fld>
            <a:endParaRPr lang="en-US" altLang="en-US"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250950" y="720725"/>
            <a:ext cx="4300538" cy="3224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xfrm>
            <a:off x="342900" y="4198620"/>
            <a:ext cx="653415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Fundraising is permitted only for securing materials and otherwise facilitating a project. This includes things such as food and water for the workers, equipment rental, safety supplies, printing or copying services, or anything else necessary for facilitating a project. If you’re concerned a project is primarily a fundraiser, then help your Scout transform or expand it into something that will more closely fit the requirement.</a:t>
            </a:r>
          </a:p>
          <a:p>
            <a:pPr>
              <a:spcBef>
                <a:spcPct val="0"/>
              </a:spcBef>
            </a:pPr>
            <a:r>
              <a:rPr lang="en-US" altLang="en-US" sz="1300" dirty="0"/>
              <a:t> </a:t>
            </a:r>
          </a:p>
          <a:p>
            <a:pPr>
              <a:spcBef>
                <a:spcPct val="0"/>
              </a:spcBef>
            </a:pPr>
            <a:r>
              <a:rPr lang="en-US" altLang="en-US" sz="1300" dirty="0"/>
              <a:t>Fundraising may require district or council approval if it goes beyond the family, the unit, or the beneficiary and is more than $2500 (district approval) or $10,000 (council approval.) These are criteria adopted by Patriots Path Council.</a:t>
            </a:r>
          </a:p>
          <a:p>
            <a:pPr>
              <a:spcBef>
                <a:spcPct val="0"/>
              </a:spcBef>
            </a:pPr>
            <a:r>
              <a:rPr lang="en-US" altLang="en-US" sz="1300" dirty="0"/>
              <a:t> </a:t>
            </a:r>
          </a:p>
          <a:p>
            <a:pPr>
              <a:spcBef>
                <a:spcPct val="0"/>
              </a:spcBef>
            </a:pPr>
            <a:r>
              <a:rPr lang="en-US" altLang="en-US" sz="1300" dirty="0"/>
              <a:t>The Scout must use the Eagle Scout Project Fundraising Application found in the project workbook. Have it signed along with the Proposal especially if no more than $2500.</a:t>
            </a:r>
          </a:p>
          <a:p>
            <a:pPr>
              <a:spcBef>
                <a:spcPct val="0"/>
              </a:spcBef>
            </a:pPr>
            <a:r>
              <a:rPr lang="en-US" altLang="en-US" sz="1300" dirty="0"/>
              <a:t> </a:t>
            </a:r>
          </a:p>
          <a:p>
            <a:pPr>
              <a:spcBef>
                <a:spcPct val="0"/>
              </a:spcBef>
            </a:pPr>
            <a:r>
              <a:rPr lang="en-US" altLang="en-US" sz="1300" dirty="0"/>
              <a:t>Explain to the Scout that it must be made it clear to all donors or event participants that the money is being raised on behalf of the project beneficiary, who will retain leftover funds. Should any donors want documentation of a gift, this must be provided through the beneficiary</a:t>
            </a:r>
            <a:r>
              <a:rPr lang="en-US" altLang="en-US" sz="1300"/>
              <a:t>, not </a:t>
            </a:r>
            <a:r>
              <a:rPr lang="en-US" altLang="en-US" sz="1300" dirty="0"/>
              <a:t>SCOUTING AMERICA. </a:t>
            </a:r>
          </a:p>
          <a:p>
            <a:pPr>
              <a:spcBef>
                <a:spcPct val="0"/>
              </a:spcBef>
            </a:pPr>
            <a:endParaRPr lang="en-US" altLang="en-US" sz="1300" dirty="0"/>
          </a:p>
          <a:p>
            <a:pPr>
              <a:spcBef>
                <a:spcPct val="0"/>
              </a:spcBef>
            </a:pPr>
            <a:r>
              <a:rPr lang="en-US" altLang="en-US" sz="1300" dirty="0"/>
              <a:t>Once collected, money raised must be turned over to the beneficiary or to the candidate’s unit until needed for the project. If the unit receives the funds, then once expenses have been paid, any excess goes to the beneficiary.</a:t>
            </a:r>
          </a:p>
          <a:p>
            <a:pPr>
              <a:spcBef>
                <a:spcPct val="0"/>
              </a:spcBef>
            </a:pPr>
            <a:endParaRPr lang="en-US" altLang="en-US" sz="1300" dirty="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3A2CD4BC-F280-4CA2-80D3-84214FBFA398}" type="slidenum">
              <a:rPr lang="en-US" altLang="en-US" sz="1300"/>
              <a:pPr eaLnBrk="1" hangingPunct="1"/>
              <a:t>20</a:t>
            </a:fld>
            <a:endParaRPr lang="en-US" altLang="en-US"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Fundraising applications should be submitted with the proposal, or as soon as it is clear during the proposal stage approximately how much money will be needed or what material donations will be requested. There are several sections of the final plan that do not impact fundraising, so it is unnecessary to wait until the final plan is completed. To provide sufficient time for review, all fundraising applications should be submitted to the district or council well in advance of the proposed efforts. </a:t>
            </a:r>
          </a:p>
          <a:p>
            <a:pPr>
              <a:spcBef>
                <a:spcPct val="0"/>
              </a:spcBef>
            </a:pPr>
            <a:r>
              <a:rPr lang="en-US" altLang="en-US" sz="1300" dirty="0"/>
              <a:t> </a:t>
            </a:r>
          </a:p>
          <a:p>
            <a:pPr>
              <a:spcBef>
                <a:spcPct val="0"/>
              </a:spcBef>
            </a:pPr>
            <a:endParaRPr lang="en-US" altLang="en-US" sz="1300"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26144F4F-22FC-4E01-8921-F3337D68328E}" type="slidenum">
              <a:rPr lang="en-US" altLang="en-US" sz="1300"/>
              <a:pPr eaLnBrk="1" hangingPunct="1"/>
              <a:t>21</a:t>
            </a:fld>
            <a:endParaRPr lang="en-US" alt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 District Representative will discuss the specifics of the Scout’s project, ask questions, and offer advice accordingly. He or she will look  for any issues that could become problems later; for example, the  impact of severe weather, building permits, the environment, safety, and other elements the Scout may not have considered. The Rep will ask the Scout how they will develop a plan appropriate to the project, and help to understand the importance of a logical step by step planning process.</a:t>
            </a:r>
          </a:p>
          <a:p>
            <a:pPr>
              <a:spcBef>
                <a:spcPct val="0"/>
              </a:spcBef>
            </a:pPr>
            <a:endParaRPr lang="en-US" altLang="en-US" sz="1300" dirty="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54FB4A10-A21B-45AE-9E63-0F10749FA5EF}" type="slidenum">
              <a:rPr lang="en-US" altLang="en-US" sz="1300"/>
              <a:pPr eaLnBrk="1" hangingPunct="1"/>
              <a:t>22</a:t>
            </a:fld>
            <a:endParaRPr lang="en-US" altLang="en-US"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257300" y="720725"/>
            <a:ext cx="4419600" cy="3314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xfrm>
            <a:off x="390526" y="4160523"/>
            <a:ext cx="6534150" cy="48374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A well-developed final plan is the key to the Scout’s success. Put together a schedule and set a goal for completing the plan.  Encourage the candidate to contact or meet with you from time to time as his plan progresses, and as soon as possible after it is complete. Stress that your intention is not to be critical, but to help toward a successful experience.</a:t>
            </a:r>
          </a:p>
          <a:p>
            <a:pPr>
              <a:spcBef>
                <a:spcPct val="0"/>
              </a:spcBef>
            </a:pPr>
            <a:r>
              <a:rPr lang="en-US" altLang="en-US" sz="1300" dirty="0"/>
              <a:t> </a:t>
            </a:r>
          </a:p>
          <a:p>
            <a:pPr>
              <a:spcBef>
                <a:spcPct val="0"/>
              </a:spcBef>
            </a:pPr>
            <a:r>
              <a:rPr lang="en-US" altLang="en-US" sz="1300" dirty="0"/>
              <a:t>Be sure the Scout understands that before work begins, the Project Beneficiary and Unit Leader should be fully aware of his project plans. Encourage the Scout to meet as often as necessary with the Beneficiary Representative and Unit Leader to achieve full understanding and acceptance. Not doing so could mean the difference between project failure and success.</a:t>
            </a:r>
          </a:p>
          <a:p>
            <a:pPr>
              <a:spcBef>
                <a:spcPct val="0"/>
              </a:spcBef>
            </a:pPr>
            <a:r>
              <a:rPr lang="en-US" altLang="en-US" sz="1300" dirty="0"/>
              <a:t> </a:t>
            </a:r>
          </a:p>
          <a:p>
            <a:pPr>
              <a:spcBef>
                <a:spcPct val="0"/>
              </a:spcBef>
            </a:pPr>
            <a:r>
              <a:rPr lang="en-US" altLang="en-US" sz="1300" dirty="0"/>
              <a:t>If building or other permits will be needed, help the Scout understand these may take 45 to 90 days or even longer to obtain. Point out that the project beneficiary is responsible for obtaining any permits.</a:t>
            </a:r>
          </a:p>
          <a:p>
            <a:pPr>
              <a:spcBef>
                <a:spcPct val="0"/>
              </a:spcBef>
            </a:pPr>
            <a:r>
              <a:rPr lang="en-US" altLang="en-US" sz="1300" dirty="0"/>
              <a:t> </a:t>
            </a:r>
          </a:p>
          <a:p>
            <a:pPr>
              <a:spcBef>
                <a:spcPct val="0"/>
              </a:spcBef>
            </a:pPr>
            <a:r>
              <a:rPr lang="en-US" altLang="en-US" sz="1300" dirty="0"/>
              <a:t>Discuss any special skills or expertise that will be needed; for example, will power tools or specialized equipment be used? Will plumbing, wiring, or other work be done that would call for special training or certification? Ask the Scout to comment on how he or she might go about recruiting individuals with specialized skills, and describe what challenges may be faced giving leadership to those individuals. </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BACB2503-1F1E-405E-97CD-A821F9BBA262}" type="slidenum">
              <a:rPr lang="en-US" altLang="en-US" sz="1300"/>
              <a:pPr eaLnBrk="1" hangingPunct="1"/>
              <a:t>23</a:t>
            </a:fld>
            <a:endParaRPr lang="en-US" altLang="en-US"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These are the sections of the final plan that the Scout needs to address. Depending on the project, not all of the sections will be applicable. For example there may not be any tools needed for certain projects. In those cases simply tell the Scout to mark those sections, “N/A”.</a:t>
            </a:r>
          </a:p>
          <a:p>
            <a:pPr>
              <a:spcBef>
                <a:spcPct val="0"/>
              </a:spcBef>
            </a:pPr>
            <a:r>
              <a:rPr lang="en-US" altLang="en-US" sz="1300" dirty="0"/>
              <a:t> </a:t>
            </a:r>
          </a:p>
          <a:p>
            <a:pPr>
              <a:spcBef>
                <a:spcPct val="0"/>
              </a:spcBef>
            </a:pPr>
            <a:r>
              <a:rPr lang="en-US" altLang="en-US" sz="1300" dirty="0"/>
              <a:t>Review each section, and recommend taking notes. Point out the sections that are most important for project success. You may want to have a spare blank copy of the Final Plan form available to mark up.</a:t>
            </a:r>
          </a:p>
          <a:p>
            <a:pPr>
              <a:spcBef>
                <a:spcPct val="0"/>
              </a:spcBef>
            </a:pPr>
            <a:r>
              <a:rPr lang="en-US" altLang="en-US" sz="1300" dirty="0"/>
              <a:t> </a:t>
            </a:r>
          </a:p>
          <a:p>
            <a:pPr>
              <a:spcBef>
                <a:spcPct val="0"/>
              </a:spcBef>
            </a:pPr>
            <a:r>
              <a:rPr lang="en-US" altLang="en-US" sz="1300" dirty="0"/>
              <a:t>Point out that “Be Prepared” is a major concept in completing a final plan.  </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D94B30B6-43D0-40BA-BCC8-DCA4D26A2F18}" type="slidenum">
              <a:rPr lang="en-US" altLang="en-US" sz="1300"/>
              <a:pPr eaLnBrk="1" hangingPunct="1"/>
              <a:t>24</a:t>
            </a:fld>
            <a:endParaRPr lang="en-US" altLang="en-US"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258888" y="452438"/>
            <a:ext cx="4846637" cy="363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xfrm>
            <a:off x="353911" y="4134480"/>
            <a:ext cx="6502400" cy="5129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When the Scout believes the Project plan is complete, try to meet as soon as possible so you can review it together. It is important this meeting be held in a timely manner. Help keep up the momentum by not delaying the process. </a:t>
            </a:r>
          </a:p>
          <a:p>
            <a:pPr>
              <a:spcBef>
                <a:spcPct val="0"/>
              </a:spcBef>
            </a:pPr>
            <a:r>
              <a:rPr lang="en-US" altLang="en-US" sz="1300" dirty="0"/>
              <a:t> </a:t>
            </a:r>
          </a:p>
          <a:p>
            <a:pPr>
              <a:spcBef>
                <a:spcPct val="0"/>
              </a:spcBef>
            </a:pPr>
            <a:r>
              <a:rPr lang="en-US" altLang="en-US" sz="1300" dirty="0"/>
              <a:t>As you and the Scout review the plan, point out any strengths, weaknesses, omissions, time risks, or potential safety issues. Ask the Scout what actions will be taken to address these issues. If appropriate, review applicable portions of the </a:t>
            </a:r>
            <a:r>
              <a:rPr lang="en-US" altLang="en-US" sz="1300" i="1" dirty="0"/>
              <a:t>Guide to Safe Scouting</a:t>
            </a:r>
            <a:r>
              <a:rPr lang="en-US" altLang="en-US" sz="1300" dirty="0"/>
              <a:t>.  Ask the Scout what leadership challenges might be faced and how to respond to them. Discuss the different kinds of leadership needed to give to youth who are older or younger, to family members, and to adults—especially those with special skills who will accomplish things that the Eagle candidate cannot.   </a:t>
            </a:r>
          </a:p>
          <a:p>
            <a:pPr>
              <a:spcBef>
                <a:spcPct val="0"/>
              </a:spcBef>
            </a:pPr>
            <a:r>
              <a:rPr lang="en-US" altLang="en-US" sz="1300" dirty="0"/>
              <a:t>It’s also a good idea to discuss any information or activities that should be “tracked” to help the Scout prepare the project report. </a:t>
            </a:r>
          </a:p>
          <a:p>
            <a:pPr>
              <a:spcBef>
                <a:spcPct val="0"/>
              </a:spcBef>
            </a:pPr>
            <a:r>
              <a:rPr lang="en-US" altLang="en-US" sz="1300" dirty="0"/>
              <a:t> </a:t>
            </a:r>
          </a:p>
          <a:p>
            <a:pPr>
              <a:spcBef>
                <a:spcPct val="0"/>
              </a:spcBef>
            </a:pPr>
            <a:r>
              <a:rPr lang="en-US" altLang="en-US" sz="1300" dirty="0"/>
              <a:t>In the rare instance you are concerned that the planned project will not meet the requirement or will not satisfy the beneficiary, you may want to contact or meet with the Scout and his parent or guardian, the unit leader, or a representative of the beneficiary. While you may provide guidance that is critical to success, unless there is something illegal or unsafe going on, it is the Scout's prerogative whether or not to proceed. Final design issues are between the Scout and the project beneficiary. The board of review will decide whether planning was sufficient to meet the requirement. </a:t>
            </a:r>
          </a:p>
          <a:p>
            <a:pPr>
              <a:spcBef>
                <a:spcPct val="0"/>
              </a:spcBef>
            </a:pPr>
            <a:r>
              <a:rPr lang="en-US" altLang="en-US" sz="1300" dirty="0"/>
              <a:t> </a:t>
            </a:r>
          </a:p>
          <a:p>
            <a:pPr>
              <a:spcBef>
                <a:spcPct val="0"/>
              </a:spcBef>
            </a:pPr>
            <a:r>
              <a:rPr lang="en-US" altLang="en-US" sz="1300" dirty="0"/>
              <a:t>Wish the Scout well on the service project adventure and advise that you will be available to offer guidance and advice throughout execution of the project. </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D1F3B37B-470A-4D6F-8E90-67B5E37F60F9}" type="slidenum">
              <a:rPr lang="en-US" altLang="en-US" sz="1300"/>
              <a:pPr eaLnBrk="1" hangingPunct="1"/>
              <a:t>25</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 project report is to be completed after the service project has been concluded. Note that it is acceptable for the report to be completed and approved </a:t>
            </a:r>
            <a:r>
              <a:rPr lang="en-US" altLang="en-US" sz="1300" b="1" dirty="0"/>
              <a:t>after the candidate's 18th birthday</a:t>
            </a:r>
            <a:r>
              <a:rPr lang="en-US" altLang="en-US" sz="1300" dirty="0"/>
              <a:t>. The project, itself, must be completed before then; the report merely supports what is already done. </a:t>
            </a:r>
          </a:p>
          <a:p>
            <a:pPr>
              <a:spcBef>
                <a:spcPct val="0"/>
              </a:spcBef>
            </a:pPr>
            <a:r>
              <a:rPr lang="en-US" altLang="en-US" sz="1300" dirty="0"/>
              <a:t> </a:t>
            </a:r>
          </a:p>
          <a:p>
            <a:pPr>
              <a:spcBef>
                <a:spcPct val="0"/>
              </a:spcBef>
            </a:pPr>
            <a:r>
              <a:rPr lang="en-US" altLang="en-US" sz="1300" dirty="0"/>
              <a:t>With the Scout, thoroughly review the report form. It is not necessary to provide lengthy answers, but it should provide the basis to discuss his project in detail with the board of review. Along with the Scout's final plan, the completed report can be very useful in demonstrating to the board that all the efforts have met requirement 5.    </a:t>
            </a:r>
          </a:p>
          <a:p>
            <a:pPr>
              <a:spcBef>
                <a:spcPct val="0"/>
              </a:spcBef>
            </a:pPr>
            <a:r>
              <a:rPr lang="en-US" altLang="en-US" sz="1300" dirty="0"/>
              <a:t> </a:t>
            </a:r>
          </a:p>
          <a:p>
            <a:pPr>
              <a:spcBef>
                <a:spcPct val="0"/>
              </a:spcBef>
            </a:pPr>
            <a:r>
              <a:rPr lang="en-US" altLang="en-US" sz="1300" dirty="0"/>
              <a:t>Offer the Scout the opportunity to meet with you once the project report is prepared. That will give both of you one last opportunity to prepare for the board of review.</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6DF02B01-F821-491F-A8B7-3E691F07207D}" type="slidenum">
              <a:rPr lang="en-US" altLang="en-US" sz="1300"/>
              <a:pPr eaLnBrk="1" hangingPunct="1"/>
              <a:t>26</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Here are the different parts of the project report. Each asks a few questions about key aspects of the Scout's experiences. The report is designed to cause reflection on these experiences as well as to provide a basis for discussion at the board of review. Simple, concise answers are all that is needed.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60269C89-7EFD-4944-BE06-0A536DD959E5}" type="slidenum">
              <a:rPr lang="en-US" altLang="en-US" sz="1300"/>
              <a:pPr eaLnBrk="1" hangingPunct="1"/>
              <a:t>27</a:t>
            </a:fld>
            <a:endParaRPr lang="en-US" alt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255713" y="720725"/>
            <a:ext cx="4591050" cy="3443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xfrm>
            <a:off x="438153" y="4274821"/>
            <a:ext cx="6496050" cy="4621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Look at how the parts of the Eagle Scout service project requirement apply to the aims of Scouting. </a:t>
            </a:r>
          </a:p>
          <a:p>
            <a:pPr>
              <a:spcBef>
                <a:spcPct val="0"/>
              </a:spcBef>
            </a:pPr>
            <a:r>
              <a:rPr lang="en-US" altLang="en-US" sz="1300" dirty="0"/>
              <a:t> </a:t>
            </a:r>
          </a:p>
          <a:p>
            <a:pPr>
              <a:spcBef>
                <a:spcPct val="0"/>
              </a:spcBef>
            </a:pPr>
            <a:r>
              <a:rPr lang="en-US" altLang="en-US" sz="1300" dirty="0"/>
              <a:t>The critical elements of the requirement are all found in its first sentence. The three sentences that follow simply set forth some limitations and the approval process, right? So we’ll just concentrate on that first sentence. There are three important parts in that sentence and each relates primarily to one of the aims. </a:t>
            </a:r>
          </a:p>
          <a:p>
            <a:pPr>
              <a:spcBef>
                <a:spcPct val="0"/>
              </a:spcBef>
            </a:pPr>
            <a:r>
              <a:rPr lang="en-US" altLang="en-US" sz="1300" dirty="0"/>
              <a:t> </a:t>
            </a:r>
          </a:p>
          <a:p>
            <a:pPr>
              <a:spcBef>
                <a:spcPct val="0"/>
              </a:spcBef>
            </a:pPr>
            <a:r>
              <a:rPr lang="en-US" altLang="en-US" sz="1300" dirty="0"/>
              <a:t>The first part—planning and development—represents a mental exercise related to personal fitness. This part of the requirements is mostly about thinking.</a:t>
            </a:r>
          </a:p>
          <a:p>
            <a:pPr>
              <a:spcBef>
                <a:spcPct val="0"/>
              </a:spcBef>
            </a:pPr>
            <a:r>
              <a:rPr lang="en-US" altLang="en-US" sz="1300" dirty="0"/>
              <a:t> </a:t>
            </a:r>
          </a:p>
          <a:p>
            <a:pPr>
              <a:spcBef>
                <a:spcPct val="0"/>
              </a:spcBef>
            </a:pPr>
            <a:r>
              <a:rPr lang="en-US" altLang="en-US" sz="1300" dirty="0"/>
              <a:t>We say that leading others relates </a:t>
            </a:r>
            <a:r>
              <a:rPr lang="en-US" altLang="en-US" sz="1300" i="1" dirty="0"/>
              <a:t>primarily</a:t>
            </a:r>
            <a:r>
              <a:rPr lang="en-US" altLang="en-US" sz="1300" dirty="0"/>
              <a:t> to character development. We’re hopeful the Scout will learn to vary his leadership style as he works with different kinds of people: those younger than he is, youth who are older, adults in and out of Scouting, and family members. This is one of the reasons we allow parents and siblings to participate. The degree of difficulty in giving leadership to a parent or to a brother or sister has the potential to provide some very interesting challenges.</a:t>
            </a:r>
          </a:p>
          <a:p>
            <a:pPr>
              <a:spcBef>
                <a:spcPct val="0"/>
              </a:spcBef>
            </a:pPr>
            <a:r>
              <a:rPr lang="en-US" altLang="en-US" sz="1300" dirty="0"/>
              <a:t> </a:t>
            </a:r>
          </a:p>
          <a:p>
            <a:pPr>
              <a:spcBef>
                <a:spcPct val="0"/>
              </a:spcBef>
            </a:pPr>
            <a:r>
              <a:rPr lang="en-US" altLang="en-US" sz="1300" dirty="0"/>
              <a:t>The third part of the requirement relates to citizenship and those lessons we all learn when we give of ourselves to benefit others.</a:t>
            </a:r>
          </a:p>
          <a:p>
            <a:pPr>
              <a:spcBef>
                <a:spcPct val="0"/>
              </a:spcBef>
            </a:pPr>
            <a:endParaRPr lang="en-US" altLang="en-US" sz="1300" dirty="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A8B5847E-20CE-46C0-987C-46ADDFA41539}" type="slidenum">
              <a:rPr lang="en-US" altLang="en-US" sz="1300"/>
              <a:pPr eaLnBrk="1" hangingPunct="1"/>
              <a:t>28</a:t>
            </a:fld>
            <a:endParaRPr lang="en-US"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Keep in mind that write ups and signatures, though important, are simply supportive. Requirement 5 doesn’t have a grammar or spelling component, either, and there is no mention of “hours worked.” The National Council asks for the number of hours involved in a project only because the statistic points to accomplishment—from an overall “macro” standpoint—of our citizenship aim. Requirement 5 calls only for planning and development, leadership, and helpfulness. Well, we want </a:t>
            </a:r>
            <a:r>
              <a:rPr lang="en-US" altLang="en-US" sz="1300" i="1" dirty="0"/>
              <a:t>impact</a:t>
            </a:r>
            <a:r>
              <a:rPr lang="en-US" altLang="en-US" sz="1300" dirty="0"/>
              <a:t> too, of course; and the key to deciding what that means is to look at the word, “impact,” from the perspective of a young person.</a:t>
            </a:r>
          </a:p>
          <a:p>
            <a:pPr>
              <a:spcBef>
                <a:spcPct val="0"/>
              </a:spcBef>
            </a:pPr>
            <a:r>
              <a:rPr lang="en-US" altLang="en-US" sz="1300" dirty="0"/>
              <a:t> </a:t>
            </a:r>
          </a:p>
          <a:p>
            <a:pPr>
              <a:spcBef>
                <a:spcPct val="0"/>
              </a:spcBef>
            </a:pPr>
            <a:r>
              <a:rPr lang="en-US" altLang="en-US" sz="1300" dirty="0"/>
              <a:t>Rather than focusing on "technicalities," such as grammar and spelling, as you review a Scout’s report, focus on the </a:t>
            </a:r>
            <a:r>
              <a:rPr lang="en-US" altLang="en-US" sz="1300" i="1" u="sng" dirty="0"/>
              <a:t>intent</a:t>
            </a:r>
            <a:r>
              <a:rPr lang="en-US" altLang="en-US" sz="1300" dirty="0"/>
              <a:t> of requirement 5. Use common sense to consider if there was planning and development, leadership of others, and a result that was "helpful." If there were, then the quality of the various supporting documents should not be an impediment to advancing a Scout. But that said, encourage your Scout to put forth his best effort in preparing his workbook for submission. Challenge the Candidate to meet his or her full potential, and to </a:t>
            </a:r>
            <a:r>
              <a:rPr lang="en-US" altLang="en-US" sz="1300" i="1" dirty="0"/>
              <a:t>impress</a:t>
            </a:r>
            <a:r>
              <a:rPr lang="en-US" altLang="en-US" sz="1300" dirty="0"/>
              <a:t> the members of his board of review.</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F1479607-2966-488E-917F-530B23EC32AA}" type="slidenum">
              <a:rPr lang="en-US" altLang="en-US" sz="1300"/>
              <a:pPr eaLnBrk="1" hangingPunct="1"/>
              <a:t>29</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031875" y="552450"/>
            <a:ext cx="5227638" cy="3919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xfrm>
            <a:off x="731521" y="4819651"/>
            <a:ext cx="5852160" cy="4331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 concept of service to others is embedded in both the Scout Oath and the Scout Law. The helpfulness we pledge is important in the Eagle Scout service project, but these values we express—especially those found in the Scout Law—can also provide some guidelines on how Scouts and Scout leaders, and Eagle Scout service project coaches, should approach the project process. </a:t>
            </a:r>
          </a:p>
          <a:p>
            <a:pPr>
              <a:spcBef>
                <a:spcPct val="0"/>
              </a:spcBef>
            </a:pPr>
            <a:r>
              <a:rPr lang="en-US" altLang="en-US" sz="1300" dirty="0"/>
              <a:t> </a:t>
            </a:r>
          </a:p>
          <a:p>
            <a:pPr>
              <a:spcBef>
                <a:spcPct val="0"/>
              </a:spcBef>
            </a:pPr>
            <a:endParaRPr lang="en-US" altLang="en-US" sz="1300" dirty="0"/>
          </a:p>
          <a:p>
            <a:pPr>
              <a:spcBef>
                <a:spcPct val="0"/>
              </a:spcBef>
            </a:pPr>
            <a:r>
              <a:rPr lang="en-US" altLang="en-US" sz="1300" i="1" dirty="0"/>
              <a:t>Be clear that class members understand that mentors should live the law as they work with Scouts. For example, “courteous,” “kind,” and “friendly,” mean that mentors are not overbearing, and that they try to keep their egos out of the way. It means they treat Scouts and parents with dignified respect. “Obedient” means that mentors work within the policies and procedures as set forth in the Guide to Advancement, and do not make up their own requirements or reinforce those inappropriately set forth by others.</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364BBA42-B229-4ED2-8D0F-0FD79BDCCBCC}" type="slidenum">
              <a:rPr lang="en-US" altLang="en-US" sz="1300"/>
              <a:pPr eaLnBrk="1" hangingPunct="1"/>
              <a:t>3</a:t>
            </a:fld>
            <a:endParaRPr lang="en-US" altLang="en-US"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are the documents which Scouts must submit to the Council  for verification before moving to his Board of Review.</a:t>
            </a:r>
          </a:p>
          <a:p>
            <a:endParaRPr lang="en-US" sz="1300" dirty="0"/>
          </a:p>
          <a:p>
            <a:r>
              <a:rPr lang="en-US" sz="1300" dirty="0"/>
              <a:t>The council  verifies all of the advancement records and notifies the Scout.</a:t>
            </a:r>
          </a:p>
          <a:p>
            <a:endParaRPr lang="en-US" sz="1300" dirty="0"/>
          </a:p>
          <a:p>
            <a:r>
              <a:rPr lang="en-US" sz="1300" dirty="0"/>
              <a:t>For Patriots’ Path Council, this list, and a “how to” is listed on the Advancement Webpage, under the “Eagle Advancement Info” Section.  This is to minimize the possibility that a Scout’s Eagle Board has to be adjourned for lack of proper documentation.</a:t>
            </a:r>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30</a:t>
            </a:fld>
            <a:endParaRPr lang="en-US" altLang="en-US"/>
          </a:p>
        </p:txBody>
      </p:sp>
    </p:spTree>
    <p:extLst>
      <p:ext uri="{BB962C8B-B14F-4D97-AF65-F5344CB8AC3E}">
        <p14:creationId xmlns:p14="http://schemas.microsoft.com/office/powerpoint/2010/main" val="3521182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263650" y="392113"/>
            <a:ext cx="4454525" cy="334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89000" y="3878747"/>
            <a:ext cx="6773333" cy="5385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dirty="0"/>
              <a:t>(Call for discussion on each of the topics listed on the slide.)</a:t>
            </a:r>
            <a:r>
              <a:rPr lang="en-US" altLang="en-US" dirty="0"/>
              <a:t> </a:t>
            </a:r>
          </a:p>
          <a:p>
            <a:pPr>
              <a:spcBef>
                <a:spcPct val="0"/>
              </a:spcBef>
            </a:pPr>
            <a:r>
              <a:rPr lang="en-US" altLang="en-US" b="1" i="1" dirty="0"/>
              <a:t>If not brought out in the discussion, note that the Eagle Scout service project provides a great opportunity for a Scout to serve others while gaining valuable experience that will benefit him or her throughout his life. </a:t>
            </a:r>
          </a:p>
          <a:p>
            <a:pPr>
              <a:spcBef>
                <a:spcPct val="0"/>
              </a:spcBef>
            </a:pPr>
            <a:endParaRPr lang="en-US" altLang="en-US" dirty="0"/>
          </a:p>
          <a:p>
            <a:pPr>
              <a:spcBef>
                <a:spcPct val="0"/>
              </a:spcBef>
            </a:pPr>
            <a:r>
              <a:rPr lang="en-US" altLang="en-US" dirty="0"/>
              <a:t>The feeling of accomplishment should motivate the Scout to </a:t>
            </a:r>
            <a:r>
              <a:rPr lang="en-US" altLang="en-US" i="1" dirty="0"/>
              <a:t>continually</a:t>
            </a:r>
            <a:r>
              <a:rPr lang="en-US" altLang="en-US" dirty="0"/>
              <a:t> "help other people at all times." The project also provides the opportunity to learn the basics of project management: how to independently and methodically plan and execute a project. These are skills that could lead to a career, but we must be aware that it is simply the mental exercises involved in planning and development that provide the reasons for requiring it. We are in business to develop good citizens who are fit and of good character. It is not our purpose to develop great project managers. While the project itself has intrinsic value, what the Scout gets out of it and takes through life, is a great deal more important than the project itself.</a:t>
            </a:r>
          </a:p>
          <a:p>
            <a:pPr>
              <a:spcBef>
                <a:spcPct val="0"/>
              </a:spcBef>
            </a:pPr>
            <a:r>
              <a:rPr lang="en-US" altLang="en-US" dirty="0"/>
              <a:t> </a:t>
            </a:r>
          </a:p>
          <a:p>
            <a:pPr>
              <a:spcBef>
                <a:spcPct val="0"/>
              </a:spcBef>
            </a:pPr>
            <a:r>
              <a:rPr lang="en-US" altLang="en-US" dirty="0"/>
              <a:t>The role of the Eagle  Mentor is to provide advice and encouragement, consulting, and to guide the Scout through the process of fulfilling requirement 5. This may include working with the Scout to prepare his final plan, and coaching him through execution of the project and developing his report. Just remember, though; it’s the </a:t>
            </a:r>
            <a:r>
              <a:rPr lang="en-US" altLang="en-US" dirty="0" err="1"/>
              <a:t>Scout’sproject</a:t>
            </a:r>
            <a:r>
              <a:rPr lang="en-US" altLang="en-US" dirty="0"/>
              <a:t>. Not yours.</a:t>
            </a:r>
          </a:p>
          <a:p>
            <a:pPr>
              <a:spcBef>
                <a:spcPct val="0"/>
              </a:spcBef>
            </a:pPr>
            <a:r>
              <a:rPr lang="en-US" altLang="en-US" dirty="0"/>
              <a:t> </a:t>
            </a:r>
          </a:p>
          <a:p>
            <a:pPr>
              <a:spcBef>
                <a:spcPct val="0"/>
              </a:spcBef>
            </a:pPr>
            <a:r>
              <a:rPr lang="en-US" altLang="en-US" dirty="0"/>
              <a:t>The Mentor meets his or her responsibilities by being a consultant, coach, counselor, and resource. Positive interaction with the Scout is a critical  contribution to personal growth. The coach’s active term of service begins with the project proposal. It concludes when the report is completed. </a:t>
            </a:r>
          </a:p>
          <a:p>
            <a:pPr>
              <a:spcBef>
                <a:spcPct val="0"/>
              </a:spcBef>
            </a:pPr>
            <a:r>
              <a:rPr lang="en-US" altLang="en-US" dirty="0"/>
              <a:t> </a:t>
            </a:r>
          </a:p>
          <a:p>
            <a:pPr>
              <a:spcBef>
                <a:spcPct val="0"/>
              </a:spcBef>
            </a:pPr>
            <a:r>
              <a:rPr lang="en-US" altLang="en-US" dirty="0"/>
              <a:t>The Scout will benefit from a background and experience relating to different kinds of projects and an understanding of unit, district and council expectations for Eagle Scout service projects. A coach’s advice will assist the Scout in thinking through all of the details necessary to successfully plan, develop and give leadership to the project. Advice on potential pitfalls and risks will also be very useful in ensuring the Scout has a positive experience. </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896F03F-0013-4D55-91E0-62FEB0FC30B1}" type="slidenum">
              <a:rPr lang="en-US" altLang="en-US" sz="1300"/>
              <a:pPr eaLnBrk="1" hangingPunct="1"/>
              <a:t>31</a:t>
            </a:fld>
            <a:endParaRPr lang="en-US" alt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1314450" y="230188"/>
            <a:ext cx="4251325" cy="318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xfrm>
            <a:off x="388058" y="3587750"/>
            <a:ext cx="6660445" cy="557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In closing, we’d like to draw attention to these two points that are often overlooked. </a:t>
            </a:r>
          </a:p>
          <a:p>
            <a:pPr>
              <a:spcBef>
                <a:spcPct val="0"/>
              </a:spcBef>
            </a:pPr>
            <a:r>
              <a:rPr lang="en-US" altLang="en-US" sz="1300" dirty="0"/>
              <a:t> Yes; overlooked. Sometimes we get so wrapped up in the specifics of the project, and maintaining some mythical set of standards, that we forget the real Scouting connections.</a:t>
            </a:r>
          </a:p>
          <a:p>
            <a:pPr>
              <a:spcBef>
                <a:spcPct val="0"/>
              </a:spcBef>
            </a:pPr>
            <a:r>
              <a:rPr lang="en-US" altLang="en-US" sz="1300" dirty="0"/>
              <a:t> </a:t>
            </a:r>
          </a:p>
          <a:p>
            <a:pPr>
              <a:spcBef>
                <a:spcPct val="0"/>
              </a:spcBef>
            </a:pPr>
            <a:r>
              <a:rPr lang="en-US" altLang="en-US" sz="1300" dirty="0"/>
              <a:t>The importance of the Eagle Scout service project does not lie in the end product. It’s not so much about what got built, for example. It’s about the journey—the experience. Eventually a bench or a table will rot and crumble. Eventually a bookcase will be replaced. Soon, a bicycle safety rodeo will be forgotten. But that’s ok. It’s in the experiences—everything that happens—every discussion, every “aha” moment, every night spent at the drawing boards, every hour of work at the site giving leadership, and more, that teaches the lessons we want. It’s about sticking with something and seeing it through, it’s about personal growth. It’s about learning a skill and applying it to something else that’s important in life. It’s about learning </a:t>
            </a:r>
            <a:r>
              <a:rPr lang="en-US" altLang="en-US" sz="1300" i="1" dirty="0"/>
              <a:t>another</a:t>
            </a:r>
            <a:r>
              <a:rPr lang="en-US" altLang="en-US" sz="1300" dirty="0"/>
              <a:t> skill, that though it could be forgotten, served to provide the experience—and the confidence—to do something else entirely different, that perhaps the Scout never thought he could do.</a:t>
            </a:r>
          </a:p>
          <a:p>
            <a:pPr>
              <a:spcBef>
                <a:spcPct val="0"/>
              </a:spcBef>
            </a:pPr>
            <a:r>
              <a:rPr lang="en-US" altLang="en-US" sz="1300" dirty="0"/>
              <a:t> </a:t>
            </a:r>
          </a:p>
          <a:p>
            <a:pPr>
              <a:spcBef>
                <a:spcPct val="0"/>
              </a:spcBef>
            </a:pPr>
            <a:r>
              <a:rPr lang="en-US" altLang="en-US" sz="1300" dirty="0"/>
              <a:t>And now, a final important point:   Too frequently, dedicated </a:t>
            </a:r>
            <a:r>
              <a:rPr lang="en-US" altLang="en-US" sz="1300" dirty="0" err="1"/>
              <a:t>Scouters</a:t>
            </a:r>
            <a:r>
              <a:rPr lang="en-US" altLang="en-US" sz="1300" dirty="0"/>
              <a:t> are unfamiliar with the current </a:t>
            </a:r>
            <a:r>
              <a:rPr lang="en-US" altLang="en-US" sz="1300" i="1" dirty="0"/>
              <a:t>Guide to Advancement,</a:t>
            </a:r>
            <a:r>
              <a:rPr lang="en-US" altLang="en-US" sz="1300" dirty="0"/>
              <a:t> and continue to operate with outdated national policies and procedures.  Other volunteers </a:t>
            </a:r>
            <a:r>
              <a:rPr lang="en-US" altLang="en-US" sz="1300" i="1" dirty="0"/>
              <a:t>are</a:t>
            </a:r>
            <a:r>
              <a:rPr lang="en-US" altLang="en-US" sz="1300" dirty="0"/>
              <a:t> familiar with the GTA, but to ignore it. Then, there are those who over the years, who have come up with their own versions of the Scouting program. </a:t>
            </a:r>
          </a:p>
          <a:p>
            <a:pPr>
              <a:spcBef>
                <a:spcPct val="0"/>
              </a:spcBef>
            </a:pPr>
            <a:endParaRPr lang="en-US" altLang="en-US" sz="1300" dirty="0"/>
          </a:p>
          <a:p>
            <a:pPr>
              <a:spcBef>
                <a:spcPct val="0"/>
              </a:spcBef>
            </a:pPr>
            <a:r>
              <a:rPr lang="en-US" altLang="en-US" sz="1300" dirty="0"/>
              <a:t>This presentation is designed to give you the tools and resources you need to properly guide Scouts through the Eagle advancement and service project process.  </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2D9AFCF3-137B-4DB4-A63D-23DB59F8225C}" type="slidenum">
              <a:rPr lang="en-US" altLang="en-US" sz="1300"/>
              <a:pPr eaLnBrk="1" hangingPunct="1"/>
              <a:t>32</a:t>
            </a:fld>
            <a:endParaRPr lang="en-US" alt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977">
              <a:defRPr/>
            </a:pPr>
            <a:r>
              <a:rPr lang="en-US" altLang="en-US" sz="1300" dirty="0"/>
              <a:t>Thank everyone for their attendance and offer to answer questions.</a:t>
            </a:r>
          </a:p>
          <a:p>
            <a:endParaRPr lang="en-US" sz="1300" dirty="0"/>
          </a:p>
        </p:txBody>
      </p:sp>
      <p:sp>
        <p:nvSpPr>
          <p:cNvPr id="4" name="Slide Number Placeholder 3"/>
          <p:cNvSpPr>
            <a:spLocks noGrp="1"/>
          </p:cNvSpPr>
          <p:nvPr>
            <p:ph type="sldNum" sz="quarter" idx="10"/>
          </p:nvPr>
        </p:nvSpPr>
        <p:spPr/>
        <p:txBody>
          <a:bodyPr/>
          <a:lstStyle/>
          <a:p>
            <a:fld id="{15281718-4721-47BE-A561-E162730E2FBB}" type="slidenum">
              <a:rPr lang="en-US" altLang="en-US" smtClean="0"/>
              <a:pPr/>
              <a:t>33</a:t>
            </a:fld>
            <a:endParaRPr lang="en-US" altLang="en-US"/>
          </a:p>
        </p:txBody>
      </p:sp>
    </p:spTree>
    <p:extLst>
      <p:ext uri="{BB962C8B-B14F-4D97-AF65-F5344CB8AC3E}">
        <p14:creationId xmlns:p14="http://schemas.microsoft.com/office/powerpoint/2010/main" val="274568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801688" y="688975"/>
            <a:ext cx="5359400" cy="4019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xfrm>
            <a:off x="731521" y="5520693"/>
            <a:ext cx="5852160" cy="3218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These are the Scouting methods we use to accomplish our aims and mission.</a:t>
            </a:r>
          </a:p>
          <a:p>
            <a:pPr>
              <a:spcBef>
                <a:spcPct val="0"/>
              </a:spcBef>
            </a:pPr>
            <a:r>
              <a:rPr lang="en-US" altLang="en-US" sz="1300" dirty="0"/>
              <a:t> </a:t>
            </a:r>
          </a:p>
          <a:p>
            <a:pPr>
              <a:spcBef>
                <a:spcPct val="0"/>
              </a:spcBef>
            </a:pPr>
            <a:r>
              <a:rPr lang="en-US" altLang="en-US" sz="1300" dirty="0"/>
              <a:t>The Eagle Scout service project is a required activity found under the advancement method, but it also involves other methods. </a:t>
            </a:r>
          </a:p>
          <a:p>
            <a:pPr>
              <a:spcBef>
                <a:spcPct val="0"/>
              </a:spcBef>
            </a:pPr>
            <a:r>
              <a:rPr lang="en-US" altLang="en-US" sz="1300" dirty="0"/>
              <a:t> </a:t>
            </a:r>
          </a:p>
          <a:p>
            <a:pPr>
              <a:spcBef>
                <a:spcPct val="0"/>
              </a:spcBef>
            </a:pPr>
            <a:r>
              <a:rPr lang="en-US" altLang="en-US" sz="1300" b="1" i="1" dirty="0"/>
              <a:t>Optional:  What other methods come into play during the planning and conducting of an Eagle Scout project? </a:t>
            </a:r>
          </a:p>
          <a:p>
            <a:pPr>
              <a:spcBef>
                <a:spcPct val="0"/>
              </a:spcBef>
            </a:pPr>
            <a:endParaRPr lang="en-US" altLang="en-US" sz="1300" dirty="0"/>
          </a:p>
          <a:p>
            <a:pPr>
              <a:spcBef>
                <a:spcPct val="0"/>
              </a:spcBef>
            </a:pPr>
            <a:r>
              <a:rPr lang="en-US" altLang="en-US" sz="1300" i="1" dirty="0"/>
              <a:t>(Look for: Ideals (e.g., helpfulness), Association with Adults, Leadership Development, and Personal Growth. These four should apply to all Eagle projects. Others may apply to certain projects conducted under certain circumstances. Discuss any that are brought up.)</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E528425-7D1B-4557-A71E-BD09221B950A}" type="slidenum">
              <a:rPr lang="en-US" altLang="en-US" sz="1300"/>
              <a:pPr eaLnBrk="1" hangingPunct="1"/>
              <a:t>4</a:t>
            </a:fld>
            <a:endParaRPr lang="en-US"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925513" y="735013"/>
            <a:ext cx="5480050" cy="4110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xfrm>
            <a:off x="762483" y="5109211"/>
            <a:ext cx="5852160" cy="1951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If you’re not yet registered with the BSA, or if your Youth Protection training is not up to date, then you need to take care of that. It doesn’t matter what your position is. </a:t>
            </a:r>
          </a:p>
          <a:p>
            <a:pPr>
              <a:spcBef>
                <a:spcPct val="0"/>
              </a:spcBef>
            </a:pPr>
            <a:r>
              <a:rPr lang="en-US" altLang="en-US" sz="1300" dirty="0"/>
              <a:t> </a:t>
            </a:r>
          </a:p>
          <a:p>
            <a:pPr>
              <a:spcBef>
                <a:spcPct val="0"/>
              </a:spcBef>
            </a:pPr>
            <a:r>
              <a:rPr lang="en-US" altLang="en-US" sz="1300" dirty="0"/>
              <a:t>Note that Sections 2, 4, 8, and 9 in the </a:t>
            </a:r>
            <a:r>
              <a:rPr lang="en-US" altLang="en-US" sz="1300" i="1" dirty="0"/>
              <a:t>Guide to Advancement </a:t>
            </a:r>
            <a:r>
              <a:rPr lang="en-US" altLang="en-US" sz="1300" dirty="0"/>
              <a:t> are called out here. These are critical. It is important to </a:t>
            </a:r>
            <a:r>
              <a:rPr lang="en-US" altLang="en-US" sz="1300" i="1" u="sng" dirty="0"/>
              <a:t>study</a:t>
            </a:r>
            <a:r>
              <a:rPr lang="en-US" altLang="en-US" sz="1300" dirty="0"/>
              <a:t> them; not just to read them.</a:t>
            </a:r>
          </a:p>
          <a:p>
            <a:pPr>
              <a:spcBef>
                <a:spcPct val="0"/>
              </a:spcBef>
            </a:pPr>
            <a:endParaRPr lang="en-US" altLang="en-US" dirty="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69918D0A-11AC-4574-9652-52EAD7B317B3}" type="slidenum">
              <a:rPr lang="en-US" altLang="en-US" sz="1300"/>
              <a:pPr eaLnBrk="1" hangingPunct="1"/>
              <a:t>5</a:t>
            </a:fld>
            <a:endParaRPr lang="en-US"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xfrm>
            <a:off x="731521" y="4370070"/>
            <a:ext cx="5852160" cy="3326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Once a Scout earns the Life Rank, a mentor should be designated, and should be available when the Scout needs assistance and guidance.</a:t>
            </a:r>
          </a:p>
          <a:p>
            <a:pPr>
              <a:spcBef>
                <a:spcPct val="0"/>
              </a:spcBef>
            </a:pPr>
            <a:r>
              <a:rPr lang="en-US" altLang="en-US" sz="1300" dirty="0"/>
              <a:t> </a:t>
            </a:r>
          </a:p>
          <a:p>
            <a:pPr>
              <a:spcBef>
                <a:spcPct val="0"/>
              </a:spcBef>
            </a:pPr>
            <a:r>
              <a:rPr lang="en-US" altLang="en-US" sz="1300" dirty="0"/>
              <a:t>A mentor’s work with a Scout can be through face-to-face meetings, telephone calls, email, or by video conferencing, but face-to-face is preferred. Any form of contact must have another adult participating. Regardless the method of contact, discussions with the Scout should be relaxed, respectful, helpful, friendly, courteous, kind... Well, you get the picture.</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954B8A8F-FCBD-41FB-8A18-D8491DFDB0B3}" type="slidenum">
              <a:rPr lang="en-US" altLang="en-US" sz="1300"/>
              <a:pPr eaLnBrk="1" hangingPunct="1"/>
              <a:t>6</a:t>
            </a:fld>
            <a:endParaRPr lang="en-US" alt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862013" y="423863"/>
            <a:ext cx="5511800" cy="4133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xfrm>
            <a:off x="777966" y="5444490"/>
            <a:ext cx="5852160" cy="2312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A Unit Eagle </a:t>
            </a:r>
            <a:r>
              <a:rPr lang="en-US" dirty="0"/>
              <a:t> Mentor</a:t>
            </a:r>
            <a:r>
              <a:rPr lang="en-US" sz="1300" dirty="0"/>
              <a:t> must, above all, abide by the policies and procedures outlined in these official resources. There are, of course, quite a few helpful </a:t>
            </a:r>
            <a:r>
              <a:rPr lang="en-US" sz="1300" i="1" dirty="0"/>
              <a:t>guidelines</a:t>
            </a:r>
            <a:r>
              <a:rPr lang="en-US" sz="1300" dirty="0"/>
              <a:t> as well. Before you work with your first Scout—or with your next Scout if you’ve been mentoring for a while—be sure you’re familiar with the contents. </a:t>
            </a:r>
          </a:p>
          <a:p>
            <a:endParaRPr lang="en-US" sz="1300" dirty="0"/>
          </a:p>
          <a:p>
            <a:r>
              <a:rPr lang="en-US" sz="1300" dirty="0"/>
              <a:t>An improperly administered Eagle Scout service project can lead to boards of review under disputed circumstances, and to unnecessary appeals that can shatter dreams. </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228D0D48-7D27-4221-84C3-85F4F6CFC170}" type="slidenum">
              <a:rPr lang="en-US" altLang="en-US" sz="1300"/>
              <a:pPr eaLnBrk="1" hangingPunct="1"/>
              <a:t>7</a:t>
            </a:fld>
            <a:endParaRPr lang="en-US" alt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836613" y="720725"/>
            <a:ext cx="5883275" cy="4411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700556" y="5795014"/>
            <a:ext cx="5852160" cy="3196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The Eagle  Mentor is designated at the unit level and begins work with a Life Scout whenever the Scout is ready to discuss the Trail to Eagle. Service should then continue through completion of the project report and beyond.</a:t>
            </a:r>
          </a:p>
          <a:p>
            <a:pPr>
              <a:spcBef>
                <a:spcPct val="0"/>
              </a:spcBef>
            </a:pPr>
            <a:r>
              <a:rPr lang="en-US" altLang="en-US" sz="1300" dirty="0"/>
              <a:t> </a:t>
            </a:r>
          </a:p>
          <a:p>
            <a:pPr>
              <a:spcBef>
                <a:spcPct val="0"/>
              </a:spcBef>
            </a:pPr>
            <a:r>
              <a:rPr lang="en-US" altLang="en-US" sz="1300" dirty="0"/>
              <a:t>The Eagle Mentor provides guidance, coaching, and consulting to the Scout on how to successfully plan and execute a project that will fulfill requirement 5.  </a:t>
            </a:r>
          </a:p>
          <a:p>
            <a:pPr>
              <a:spcBef>
                <a:spcPct val="0"/>
              </a:spcBef>
            </a:pPr>
            <a:endParaRPr lang="en-US" altLang="en-US" sz="1300" dirty="0"/>
          </a:p>
          <a:p>
            <a:pPr>
              <a:spcBef>
                <a:spcPct val="0"/>
              </a:spcBef>
            </a:pPr>
            <a:r>
              <a:rPr lang="en-US" altLang="en-US" sz="1300" dirty="0"/>
              <a:t>Just as units work on a day to day basis in the rest of the advancement program, so should units provide the day to day mentoring to help Scouts through the  Eagle Rank advancement process. This is the role of the Unit Eagle Mentor.  You should monitor the Scout’s progress and be available when the Scout requires guidance.  Eagle  Mentors, with their expertise and objective perspective, are an integral part of assistance from the unit.</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B2AF270A-EEDF-4009-9838-154D8AC1D9F9}" type="slidenum">
              <a:rPr lang="en-US" altLang="en-US" sz="1300"/>
              <a:pPr eaLnBrk="1" hangingPunct="1"/>
              <a:t>8</a:t>
            </a:fld>
            <a:endParaRPr lang="en-US" alt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It cannot be said too often. Eagle Mentors and District Representatives are keys to success in unit and district efforts to guide Scouts through the service project process.</a:t>
            </a:r>
          </a:p>
          <a:p>
            <a:pPr>
              <a:spcBef>
                <a:spcPct val="0"/>
              </a:spcBef>
            </a:pPr>
            <a:r>
              <a:rPr lang="en-US" altLang="en-US" sz="1300" dirty="0"/>
              <a:t> </a:t>
            </a:r>
          </a:p>
          <a:p>
            <a:pPr>
              <a:spcBef>
                <a:spcPct val="0"/>
              </a:spcBef>
            </a:pPr>
            <a:r>
              <a:rPr lang="en-US" altLang="en-US" sz="1300" dirty="0"/>
              <a:t>And, yes, a mentor serves as an advisor and consultant, and helps in other ways, but he does so without </a:t>
            </a:r>
            <a:r>
              <a:rPr lang="en-US" altLang="en-US" sz="1300" i="1" dirty="0"/>
              <a:t>directing</a:t>
            </a:r>
            <a:r>
              <a:rPr lang="en-US" altLang="en-US" sz="1300" dirty="0"/>
              <a:t> the Scout. Instead, he must use the BSA method of positive adult association, and also logic and common sense to help the candidate achieve success. </a:t>
            </a:r>
          </a:p>
          <a:p>
            <a:pPr>
              <a:spcBef>
                <a:spcPct val="0"/>
              </a:spcBef>
            </a:pPr>
            <a:endParaRPr lang="en-US" altLang="en-US" sz="1300" dirty="0"/>
          </a:p>
          <a:p>
            <a:pPr>
              <a:spcBef>
                <a:spcPct val="0"/>
              </a:spcBef>
            </a:pPr>
            <a:r>
              <a:rPr lang="en-US" altLang="en-US" sz="1300" i="1" dirty="0"/>
              <a:t>(OPTIONAL: discussion on how a mentor might do this.)</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84856" indent="-301869" eaLnBrk="0" hangingPunct="0">
              <a:defRPr sz="2500">
                <a:solidFill>
                  <a:schemeClr val="tx1"/>
                </a:solidFill>
                <a:latin typeface="Calibri" pitchFamily="34" charset="0"/>
                <a:ea typeface="MS PGothic" pitchFamily="34" charset="-128"/>
              </a:defRPr>
            </a:lvl2pPr>
            <a:lvl3pPr marL="1207472" indent="-241494" eaLnBrk="0" hangingPunct="0">
              <a:defRPr sz="2500">
                <a:solidFill>
                  <a:schemeClr val="tx1"/>
                </a:solidFill>
                <a:latin typeface="Calibri" pitchFamily="34" charset="0"/>
                <a:ea typeface="MS PGothic" pitchFamily="34" charset="-128"/>
              </a:defRPr>
            </a:lvl3pPr>
            <a:lvl4pPr marL="1690461" indent="-241494" eaLnBrk="0" hangingPunct="0">
              <a:defRPr sz="2500">
                <a:solidFill>
                  <a:schemeClr val="tx1"/>
                </a:solidFill>
                <a:latin typeface="Calibri" pitchFamily="34" charset="0"/>
                <a:ea typeface="MS PGothic" pitchFamily="34" charset="-128"/>
              </a:defRPr>
            </a:lvl4pPr>
            <a:lvl5pPr marL="2173448" indent="-241494" eaLnBrk="0" hangingPunct="0">
              <a:defRPr sz="2500">
                <a:solidFill>
                  <a:schemeClr val="tx1"/>
                </a:solidFill>
                <a:latin typeface="Calibri" pitchFamily="34" charset="0"/>
                <a:ea typeface="MS PGothic" pitchFamily="34" charset="-128"/>
              </a:defRPr>
            </a:lvl5pPr>
            <a:lvl6pPr marL="2656440" indent="-241494" eaLnBrk="0" fontAlgn="base" hangingPunct="0">
              <a:spcBef>
                <a:spcPct val="0"/>
              </a:spcBef>
              <a:spcAft>
                <a:spcPct val="0"/>
              </a:spcAft>
              <a:defRPr sz="2500">
                <a:solidFill>
                  <a:schemeClr val="tx1"/>
                </a:solidFill>
                <a:latin typeface="Calibri" pitchFamily="34" charset="0"/>
                <a:ea typeface="MS PGothic" pitchFamily="34" charset="-128"/>
              </a:defRPr>
            </a:lvl6pPr>
            <a:lvl7pPr marL="3139426" indent="-241494" eaLnBrk="0" fontAlgn="base" hangingPunct="0">
              <a:spcBef>
                <a:spcPct val="0"/>
              </a:spcBef>
              <a:spcAft>
                <a:spcPct val="0"/>
              </a:spcAft>
              <a:defRPr sz="2500">
                <a:solidFill>
                  <a:schemeClr val="tx1"/>
                </a:solidFill>
                <a:latin typeface="Calibri" pitchFamily="34" charset="0"/>
                <a:ea typeface="MS PGothic" pitchFamily="34" charset="-128"/>
              </a:defRPr>
            </a:lvl7pPr>
            <a:lvl8pPr marL="3622416" indent="-241494" eaLnBrk="0" fontAlgn="base" hangingPunct="0">
              <a:spcBef>
                <a:spcPct val="0"/>
              </a:spcBef>
              <a:spcAft>
                <a:spcPct val="0"/>
              </a:spcAft>
              <a:defRPr sz="2500">
                <a:solidFill>
                  <a:schemeClr val="tx1"/>
                </a:solidFill>
                <a:latin typeface="Calibri" pitchFamily="34" charset="0"/>
                <a:ea typeface="MS PGothic" pitchFamily="34" charset="-128"/>
              </a:defRPr>
            </a:lvl8pPr>
            <a:lvl9pPr marL="4105406" indent="-241494"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2781A7EE-B57F-4D19-B164-C85567B8AAEE}" type="slidenum">
              <a:rPr lang="en-US" altLang="en-US" sz="1300"/>
              <a:pPr eaLnBrk="1" hangingPunct="1"/>
              <a:t>9</a:t>
            </a:fld>
            <a:endParaRPr lang="en-US" alt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2700" y="0"/>
            <a:ext cx="9156700" cy="2614613"/>
            <a:chOff x="-12192" y="2895600"/>
            <a:chExt cx="9156192" cy="2614863"/>
          </a:xfrm>
        </p:grpSpPr>
        <p:sp>
          <p:nvSpPr>
            <p:cNvPr id="3" name="Rectangle 2"/>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4" name="Rectangle 3"/>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5"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2" t="1082" r="433" b="2412"/>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1379969" y="3454453"/>
              <a:ext cx="4960662" cy="5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schemeClr val="bg1"/>
                  </a:solidFill>
                  <a:ea typeface="+mn-ea"/>
                </a:rPr>
                <a:t>Advancement Education</a:t>
              </a:r>
            </a:p>
          </p:txBody>
        </p:sp>
        <p:sp>
          <p:nvSpPr>
            <p:cNvPr id="10" name="TextBox 9"/>
            <p:cNvSpPr txBox="1">
              <a:spLocks noChangeArrowheads="1"/>
            </p:cNvSpPr>
            <p:nvPr userDrawn="1"/>
          </p:nvSpPr>
          <p:spPr bwMode="auto">
            <a:xfrm>
              <a:off x="1372031" y="4153020"/>
              <a:ext cx="992133" cy="5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dirty="0">
                  <a:solidFill>
                    <a:schemeClr val="bg1"/>
                  </a:solidFill>
                  <a:ea typeface="+mn-ea"/>
                </a:rPr>
                <a:t>BSA</a:t>
              </a:r>
            </a:p>
          </p:txBody>
        </p:sp>
      </p:grpSp>
    </p:spTree>
    <p:extLst>
      <p:ext uri="{BB962C8B-B14F-4D97-AF65-F5344CB8AC3E}">
        <p14:creationId xmlns:p14="http://schemas.microsoft.com/office/powerpoint/2010/main" val="184543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17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74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5413"/>
            <a:ext cx="1576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4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485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22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72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87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8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831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425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p:cNvGrpSpPr>
            <a:grpSpLocks/>
          </p:cNvGrpSpPr>
          <p:nvPr/>
        </p:nvGrpSpPr>
        <p:grpSpPr bwMode="auto">
          <a:xfrm>
            <a:off x="-12700" y="6375400"/>
            <a:ext cx="9169400" cy="501650"/>
            <a:chOff x="-12526" y="6374835"/>
            <a:chExt cx="9169052" cy="501650"/>
          </a:xfrm>
        </p:grpSpPr>
        <p:pic>
          <p:nvPicPr>
            <p:cNvPr id="1030" name="Picture 6" descr="Background_bottom.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p:cNvPicPr>
              <a:picLocks noChangeAspect="1"/>
            </p:cNvPicPr>
            <p:nvPr userDrawn="1"/>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Courier New"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pcbsa.org/committees/advancement/eagl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2659178"/>
            <a:ext cx="9143999" cy="1944809"/>
          </a:xfrm>
        </p:spPr>
        <p:txBody>
          <a:bodyPr/>
          <a:lstStyle/>
          <a:p>
            <a:r>
              <a:rPr lang="en-US" altLang="en-US" dirty="0">
                <a:solidFill>
                  <a:schemeClr val="accent3">
                    <a:lumMod val="50000"/>
                  </a:schemeClr>
                </a:solidFill>
                <a:latin typeface="Arial" pitchFamily="34" charset="0"/>
                <a:cs typeface="Arial" pitchFamily="34" charset="0"/>
              </a:rPr>
              <a:t>Patriots’ Path Council, BSA</a:t>
            </a:r>
            <a:endParaRPr lang="en-US" dirty="0">
              <a:solidFill>
                <a:schemeClr val="accent3">
                  <a:lumMod val="50000"/>
                </a:schemeClr>
              </a:solidFill>
            </a:endParaRPr>
          </a:p>
        </p:txBody>
      </p:sp>
      <p:pic>
        <p:nvPicPr>
          <p:cNvPr id="73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2" y="195173"/>
            <a:ext cx="9161059" cy="244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 y="908815"/>
            <a:ext cx="9143997" cy="1015663"/>
          </a:xfrm>
          <a:prstGeom prst="rect">
            <a:avLst/>
          </a:prstGeom>
          <a:noFill/>
        </p:spPr>
        <p:txBody>
          <a:bodyPr wrap="square" rtlCol="0">
            <a:spAutoFit/>
          </a:bodyPr>
          <a:lstStyle/>
          <a:p>
            <a:pPr algn="ctr"/>
            <a:r>
              <a:rPr lang="en-US" sz="6000" dirty="0">
                <a:solidFill>
                  <a:schemeClr val="bg1">
                    <a:lumMod val="95000"/>
                  </a:schemeClr>
                </a:solidFill>
              </a:rPr>
              <a:t>The Unit Eagle Mentor</a:t>
            </a:r>
          </a:p>
        </p:txBody>
      </p:sp>
      <p:pic>
        <p:nvPicPr>
          <p:cNvPr id="737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603987"/>
            <a:ext cx="9143999"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 y="4704982"/>
            <a:ext cx="9143997" cy="1569660"/>
          </a:xfrm>
          <a:prstGeom prst="rect">
            <a:avLst/>
          </a:prstGeom>
          <a:noFill/>
        </p:spPr>
        <p:txBody>
          <a:bodyPr wrap="square" rtlCol="0">
            <a:spAutoFit/>
          </a:bodyPr>
          <a:lstStyle/>
          <a:p>
            <a:pPr algn="ctr"/>
            <a:r>
              <a:rPr lang="en-US" b="1" dirty="0">
                <a:solidFill>
                  <a:schemeClr val="bg1">
                    <a:lumMod val="95000"/>
                  </a:schemeClr>
                </a:solidFill>
                <a:latin typeface="Arial" panose="020B0604020202020204" pitchFamily="34" charset="0"/>
                <a:ea typeface="ＭＳ Ｐゴシック" charset="-128"/>
                <a:cs typeface="Arial" panose="020B0604020202020204" pitchFamily="34" charset="0"/>
              </a:rPr>
              <a:t>The Unit Eagle Mentor Coach is assigned by the Unit</a:t>
            </a:r>
          </a:p>
          <a:p>
            <a:pPr algn="ctr"/>
            <a:r>
              <a:rPr lang="en-US" b="1" dirty="0">
                <a:solidFill>
                  <a:schemeClr val="bg1">
                    <a:lumMod val="95000"/>
                  </a:schemeClr>
                </a:solidFill>
                <a:latin typeface="Arial" panose="020B0604020202020204" pitchFamily="34" charset="0"/>
                <a:ea typeface="ＭＳ Ｐゴシック" charset="-128"/>
                <a:cs typeface="Arial" panose="020B0604020202020204" pitchFamily="34" charset="0"/>
              </a:rPr>
              <a:t>to mentor the Life Scout, guide the Scout in advancement </a:t>
            </a:r>
          </a:p>
          <a:p>
            <a:pPr algn="ctr"/>
            <a:r>
              <a:rPr lang="en-US" b="1" dirty="0">
                <a:solidFill>
                  <a:schemeClr val="bg1">
                    <a:lumMod val="95000"/>
                  </a:schemeClr>
                </a:solidFill>
                <a:latin typeface="Arial" panose="020B0604020202020204" pitchFamily="34" charset="0"/>
                <a:ea typeface="ＭＳ Ｐゴシック" charset="-128"/>
                <a:cs typeface="Arial" panose="020B0604020202020204" pitchFamily="34" charset="0"/>
              </a:rPr>
              <a:t>to the Eagle Rank, and assist in developing</a:t>
            </a:r>
          </a:p>
          <a:p>
            <a:pPr algn="ctr"/>
            <a:r>
              <a:rPr lang="en-US" b="1" dirty="0">
                <a:solidFill>
                  <a:schemeClr val="bg1">
                    <a:lumMod val="95000"/>
                  </a:schemeClr>
                </a:solidFill>
                <a:latin typeface="Arial" panose="020B0604020202020204" pitchFamily="34" charset="0"/>
                <a:ea typeface="ＭＳ Ｐゴシック" charset="-128"/>
                <a:cs typeface="Arial" panose="020B0604020202020204" pitchFamily="34" charset="0"/>
              </a:rPr>
              <a:t>and carrying out the Eagle Scout Service Project.</a:t>
            </a:r>
            <a:endParaRPr lang="en-US" dirty="0">
              <a:solidFill>
                <a:schemeClr val="bg1">
                  <a:lumMod val="95000"/>
                </a:schemeClr>
              </a:solidFill>
            </a:endParaRPr>
          </a:p>
        </p:txBody>
      </p:sp>
      <p:pic>
        <p:nvPicPr>
          <p:cNvPr id="4" name="Picture 3">
            <a:extLst>
              <a:ext uri="{FF2B5EF4-FFF2-40B4-BE49-F238E27FC236}">
                <a16:creationId xmlns:a16="http://schemas.microsoft.com/office/drawing/2014/main" id="{856E57F4-E5CF-552F-5B4C-E6757961BEA8}"/>
              </a:ext>
            </a:extLst>
          </p:cNvPr>
          <p:cNvPicPr>
            <a:picLocks noChangeAspect="1"/>
          </p:cNvPicPr>
          <p:nvPr/>
        </p:nvPicPr>
        <p:blipFill>
          <a:blip r:embed="rId5"/>
          <a:stretch>
            <a:fillRect/>
          </a:stretch>
        </p:blipFill>
        <p:spPr>
          <a:xfrm>
            <a:off x="688253" y="2638120"/>
            <a:ext cx="7915275" cy="1714500"/>
          </a:xfrm>
          <a:prstGeom prst="rect">
            <a:avLst/>
          </a:prstGeom>
        </p:spPr>
      </p:pic>
    </p:spTree>
    <p:extLst>
      <p:ext uri="{BB962C8B-B14F-4D97-AF65-F5344CB8AC3E}">
        <p14:creationId xmlns:p14="http://schemas.microsoft.com/office/powerpoint/2010/main" val="7744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85750"/>
            <a:ext cx="8229600" cy="1143000"/>
          </a:xfrm>
        </p:spPr>
        <p:txBody>
          <a:bodyPr/>
          <a:lstStyle/>
          <a:p>
            <a:r>
              <a:rPr lang="en-US" altLang="en-US" sz="3600" dirty="0">
                <a:solidFill>
                  <a:srgbClr val="0B5900"/>
                </a:solidFill>
                <a:latin typeface="Arial" pitchFamily="34" charset="0"/>
                <a:cs typeface="Arial" pitchFamily="34" charset="0"/>
              </a:rPr>
              <a:t>Guidelines for Unit Eagle Mentors</a:t>
            </a:r>
          </a:p>
        </p:txBody>
      </p:sp>
      <p:sp>
        <p:nvSpPr>
          <p:cNvPr id="3" name="Content Placeholder 2"/>
          <p:cNvSpPr>
            <a:spLocks noGrp="1"/>
          </p:cNvSpPr>
          <p:nvPr>
            <p:ph idx="1"/>
          </p:nvPr>
        </p:nvSpPr>
        <p:spPr>
          <a:xfrm>
            <a:off x="279400" y="1600200"/>
            <a:ext cx="8775700" cy="4363872"/>
          </a:xfrm>
        </p:spPr>
        <p:txBody>
          <a:bodyPr/>
          <a:lstStyle/>
          <a:p>
            <a:pPr marL="403225" indent="-403225">
              <a:spcBef>
                <a:spcPts val="0"/>
              </a:spcBef>
              <a:spcAft>
                <a:spcPts val="1600"/>
              </a:spcAft>
              <a:buFont typeface="Arial" charset="0"/>
              <a:buBlip>
                <a:blip r:embed="rId3"/>
              </a:buBlip>
              <a:defRPr/>
            </a:pPr>
            <a:r>
              <a:rPr lang="en-US" sz="2600" dirty="0">
                <a:latin typeface="Arial" pitchFamily="34" charset="0"/>
                <a:ea typeface="+mn-ea"/>
                <a:cs typeface="Arial" pitchFamily="34" charset="0"/>
              </a:rPr>
              <a:t>Adheres to the Eagle Scout Service Project process as described in </a:t>
            </a:r>
            <a:r>
              <a:rPr lang="en-US" sz="2600" i="1" dirty="0">
                <a:latin typeface="Arial" pitchFamily="34" charset="0"/>
                <a:ea typeface="+mn-ea"/>
                <a:cs typeface="Arial" pitchFamily="34" charset="0"/>
              </a:rPr>
              <a:t>Guide to Advancement</a:t>
            </a:r>
            <a:r>
              <a:rPr lang="en-US" sz="2600" dirty="0">
                <a:latin typeface="Arial" pitchFamily="34" charset="0"/>
                <a:ea typeface="+mn-ea"/>
                <a:cs typeface="Arial" pitchFamily="34" charset="0"/>
              </a:rPr>
              <a:t>, Section 9.0.2.9.</a:t>
            </a:r>
          </a:p>
          <a:p>
            <a:pPr marL="403225" indent="-403225">
              <a:spcBef>
                <a:spcPts val="0"/>
              </a:spcBef>
              <a:spcAft>
                <a:spcPts val="1600"/>
              </a:spcAft>
              <a:buFont typeface="Arial" charset="0"/>
              <a:buBlip>
                <a:blip r:embed="rId3"/>
              </a:buBlip>
              <a:defRPr/>
            </a:pPr>
            <a:r>
              <a:rPr lang="en-US" sz="2600" dirty="0">
                <a:latin typeface="Arial" pitchFamily="34" charset="0"/>
                <a:ea typeface="+mn-ea"/>
                <a:cs typeface="Arial" pitchFamily="34" charset="0"/>
              </a:rPr>
              <a:t>Adheres to the Council Eagle Rank Advancement Processes</a:t>
            </a:r>
            <a:endParaRPr lang="en-US" sz="2600" dirty="0">
              <a:solidFill>
                <a:srgbClr val="000000"/>
              </a:solidFill>
              <a:latin typeface="Arial" pitchFamily="34" charset="0"/>
              <a:ea typeface="+mn-ea"/>
              <a:cs typeface="Arial" pitchFamily="34" charset="0"/>
            </a:endParaRPr>
          </a:p>
          <a:p>
            <a:pPr marL="403225" indent="-403225">
              <a:spcBef>
                <a:spcPts val="0"/>
              </a:spcBef>
              <a:spcAft>
                <a:spcPts val="1600"/>
              </a:spcAft>
              <a:buFont typeface="Arial" charset="0"/>
              <a:buBlip>
                <a:blip r:embed="rId3"/>
              </a:buBlip>
              <a:defRPr/>
            </a:pPr>
            <a:r>
              <a:rPr lang="en-US" sz="2600" dirty="0">
                <a:latin typeface="Arial" pitchFamily="34" charset="0"/>
                <a:ea typeface="+mn-ea"/>
                <a:cs typeface="Arial" pitchFamily="34" charset="0"/>
              </a:rPr>
              <a:t>Strives to make his or her involvement a positive experience.</a:t>
            </a:r>
          </a:p>
          <a:p>
            <a:pPr marL="403225" indent="-403225">
              <a:spcBef>
                <a:spcPts val="0"/>
              </a:spcBef>
              <a:spcAft>
                <a:spcPts val="1600"/>
              </a:spcAft>
              <a:buFont typeface="Arial" charset="0"/>
              <a:buBlip>
                <a:blip r:embed="rId3"/>
              </a:buBlip>
              <a:defRPr/>
            </a:pPr>
            <a:r>
              <a:rPr lang="en-US" sz="2600" dirty="0">
                <a:latin typeface="Arial" pitchFamily="34" charset="0"/>
                <a:ea typeface="+mn-ea"/>
                <a:cs typeface="Arial" pitchFamily="34" charset="0"/>
              </a:rPr>
              <a:t>Encourages the Scout to make the kinds of decisions that will lead to successful outcomes.</a:t>
            </a:r>
          </a:p>
          <a:p>
            <a:pPr>
              <a:spcBef>
                <a:spcPts val="0"/>
              </a:spcBef>
              <a:spcAft>
                <a:spcPts val="1600"/>
              </a:spcAft>
              <a:buFont typeface="Arial" charset="0"/>
              <a:buChar char="•"/>
              <a:defRPr/>
            </a:pPr>
            <a:endParaRPr lang="en-US" sz="2600" dirty="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269875" y="217488"/>
            <a:ext cx="8610600" cy="1782762"/>
          </a:xfrm>
        </p:spPr>
        <p:txBody>
          <a:bodyPr/>
          <a:lstStyle/>
          <a:p>
            <a:r>
              <a:rPr lang="en-US" altLang="en-US" sz="2800" dirty="0">
                <a:solidFill>
                  <a:srgbClr val="0B5900"/>
                </a:solidFill>
                <a:latin typeface="Arial" pitchFamily="34" charset="0"/>
                <a:cs typeface="Arial" pitchFamily="34" charset="0"/>
              </a:rPr>
              <a:t>The Role of the Unit Eagle Coach</a:t>
            </a:r>
            <a:br>
              <a:rPr lang="en-US" altLang="en-US" sz="2800" dirty="0">
                <a:solidFill>
                  <a:srgbClr val="0B5900"/>
                </a:solidFill>
                <a:latin typeface="Arial" pitchFamily="34" charset="0"/>
                <a:cs typeface="Arial" pitchFamily="34" charset="0"/>
              </a:rPr>
            </a:br>
            <a:r>
              <a:rPr lang="en-US" altLang="en-US" sz="2800" dirty="0">
                <a:solidFill>
                  <a:srgbClr val="0B5900"/>
                </a:solidFill>
                <a:latin typeface="Arial" pitchFamily="34" charset="0"/>
                <a:cs typeface="Arial" pitchFamily="34" charset="0"/>
              </a:rPr>
              <a:t>Differs from the District Representative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87225900"/>
              </p:ext>
            </p:extLst>
          </p:nvPr>
        </p:nvGraphicFramePr>
        <p:xfrm>
          <a:off x="457200" y="2006600"/>
          <a:ext cx="8229600" cy="3998914"/>
        </p:xfrm>
        <a:graphic>
          <a:graphicData uri="http://schemas.openxmlformats.org/drawingml/2006/table">
            <a:tbl>
              <a:tblPr/>
              <a:tblGrid>
                <a:gridCol w="1524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0643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lumMod val="95000"/>
                            </a:schemeClr>
                          </a:solidFill>
                          <a:effectLst>
                            <a:outerShdw blurRad="38100" dist="38100" dir="2700000" algn="tl">
                              <a:srgbClr val="000000"/>
                            </a:outerShdw>
                          </a:effectLst>
                          <a:latin typeface="Arial" pitchFamily="34" charset="0"/>
                          <a:ea typeface="MS PGothic" pitchFamily="34" charset="-128"/>
                        </a:rPr>
                        <a:t>Unit Eagle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lumMod val="95000"/>
                            </a:schemeClr>
                          </a:solidFill>
                          <a:effectLst>
                            <a:outerShdw blurRad="38100" dist="38100" dir="2700000" algn="tl">
                              <a:srgbClr val="000000"/>
                            </a:outerShdw>
                          </a:effectLst>
                          <a:latin typeface="Arial" pitchFamily="34" charset="0"/>
                          <a:ea typeface="MS PGothic" pitchFamily="34" charset="-128"/>
                        </a:rPr>
                        <a:t>Mentor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lumMod val="95000"/>
                            </a:schemeClr>
                          </a:solidFill>
                          <a:effectLst>
                            <a:outerShdw blurRad="38100" dist="38100" dir="2700000" algn="tl">
                              <a:srgbClr val="000000"/>
                            </a:outerShdw>
                          </a:effectLst>
                          <a:latin typeface="Arial" pitchFamily="34" charset="0"/>
                          <a:ea typeface="MS PGothic" pitchFamily="34" charset="-128"/>
                        </a:rPr>
                        <a:t>District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lumMod val="95000"/>
                            </a:schemeClr>
                          </a:solidFill>
                          <a:effectLst>
                            <a:outerShdw blurRad="38100" dist="38100" dir="2700000" algn="tl">
                              <a:srgbClr val="000000"/>
                            </a:outerShdw>
                          </a:effectLst>
                          <a:latin typeface="Arial" pitchFamily="34" charset="0"/>
                          <a:ea typeface="MS PGothic" pitchFamily="34" charset="-128"/>
                        </a:rPr>
                        <a:t>Representative/Advisor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extLst>
                  <a:ext uri="{0D108BD9-81ED-4DB2-BD59-A6C34878D82A}">
                    <a16:rowId xmlns:a16="http://schemas.microsoft.com/office/drawing/2014/main" val="10000"/>
                  </a:ext>
                </a:extLst>
              </a:tr>
              <a:tr h="7477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Entire Life to Eagle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From proposal approval through Board of Review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7080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Focus: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Successful achievement of the Eagle Scout 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Successful fulfillment of requirement 5 and BOR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2"/>
                  </a:ext>
                </a:extLst>
              </a:tr>
              <a:tr h="4603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Appointment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By the unit leader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By the district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46196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Relationship: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Longer-term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Shorter-term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4"/>
                  </a:ext>
                </a:extLst>
              </a:tr>
              <a:tr h="7477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Approach: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Coaching and mentoring in general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Consults on the project.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Gives district project approval.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Chairs Eagle Board of Review.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450850" y="2008187"/>
            <a:ext cx="8220075" cy="4058783"/>
          </a:xfrm>
          <a:prstGeom prst="rect">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071"/>
            <a:ext cx="9144000" cy="866466"/>
          </a:xfrm>
        </p:spPr>
        <p:txBody>
          <a:bodyPr/>
          <a:lstStyle/>
          <a:p>
            <a:r>
              <a:rPr lang="en-US" sz="3600" dirty="0">
                <a:solidFill>
                  <a:srgbClr val="0B5900"/>
                </a:solidFill>
              </a:rPr>
              <a:t>Council Eagle Rank Advancement Procedures</a:t>
            </a:r>
          </a:p>
        </p:txBody>
      </p:sp>
      <p:sp>
        <p:nvSpPr>
          <p:cNvPr id="3" name="Content Placeholder 2"/>
          <p:cNvSpPr>
            <a:spLocks noGrp="1"/>
          </p:cNvSpPr>
          <p:nvPr>
            <p:ph idx="1"/>
          </p:nvPr>
        </p:nvSpPr>
        <p:spPr>
          <a:xfrm>
            <a:off x="313897" y="1353587"/>
            <a:ext cx="8496300" cy="2816555"/>
          </a:xfrm>
        </p:spPr>
        <p:txBody>
          <a:bodyPr/>
          <a:lstStyle/>
          <a:p>
            <a:pPr>
              <a:spcBef>
                <a:spcPts val="0"/>
              </a:spcBef>
              <a:spcAft>
                <a:spcPts val="2000"/>
              </a:spcAft>
              <a:buBlip>
                <a:blip r:embed="rId3"/>
              </a:buBlip>
              <a:defRPr/>
            </a:pPr>
            <a:r>
              <a:rPr lang="en-US" sz="2400" dirty="0"/>
              <a:t>Scout must acquire district approval of the project proposal</a:t>
            </a:r>
          </a:p>
          <a:p>
            <a:pPr>
              <a:spcBef>
                <a:spcPts val="0"/>
              </a:spcBef>
              <a:spcAft>
                <a:spcPts val="2000"/>
              </a:spcAft>
              <a:buBlip>
                <a:blip r:embed="rId3"/>
              </a:buBlip>
              <a:defRPr/>
            </a:pPr>
            <a:r>
              <a:rPr lang="en-US" sz="2400" dirty="0"/>
              <a:t>Scout must acquire Fundraising approval if required</a:t>
            </a:r>
          </a:p>
          <a:p>
            <a:pPr>
              <a:spcBef>
                <a:spcPts val="0"/>
              </a:spcBef>
              <a:spcAft>
                <a:spcPts val="2000"/>
              </a:spcAft>
              <a:buBlip>
                <a:blip r:embed="rId3"/>
              </a:buBlip>
              <a:defRPr/>
            </a:pPr>
            <a:r>
              <a:rPr lang="en-US" sz="2400" dirty="0"/>
              <a:t>Scout and Unit must schedule the Eagle Board of Review with the District Representative/Advisor</a:t>
            </a:r>
          </a:p>
          <a:p>
            <a:pPr>
              <a:spcBef>
                <a:spcPts val="0"/>
              </a:spcBef>
              <a:spcAft>
                <a:spcPts val="2000"/>
              </a:spcAft>
              <a:buBlip>
                <a:blip r:embed="rId3"/>
              </a:buBlip>
              <a:defRPr/>
            </a:pPr>
            <a:r>
              <a:rPr lang="en-US" sz="2400" dirty="0"/>
              <a:t>Scout and Unit must follow all district and council procedures</a:t>
            </a:r>
          </a:p>
          <a:p>
            <a:pPr>
              <a:spcBef>
                <a:spcPts val="0"/>
              </a:spcBef>
              <a:spcAft>
                <a:spcPts val="2000"/>
              </a:spcAft>
              <a:buFont typeface="Arial" charset="0"/>
              <a:buBlip>
                <a:blip r:embed="rId3"/>
              </a:buBlip>
              <a:defRPr/>
            </a:pPr>
            <a:endParaRPr lang="en-US" sz="2400" dirty="0">
              <a:latin typeface="Arial" pitchFamily="34" charset="0"/>
              <a:cs typeface="Arial" pitchFamily="34" charset="0"/>
            </a:endParaRPr>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37EE2BE3-D2F3-569E-8CBE-67D38F5F6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728" y="3949801"/>
            <a:ext cx="4966855" cy="2232731"/>
          </a:xfrm>
          <a:prstGeom prst="rect">
            <a:avLst/>
          </a:prstGeom>
        </p:spPr>
      </p:pic>
    </p:spTree>
    <p:extLst>
      <p:ext uri="{BB962C8B-B14F-4D97-AF65-F5344CB8AC3E}">
        <p14:creationId xmlns:p14="http://schemas.microsoft.com/office/powerpoint/2010/main" val="35242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B5900"/>
                </a:solidFill>
              </a:rPr>
              <a:t>Roles and Responsibilities in </a:t>
            </a:r>
            <a:br>
              <a:rPr lang="en-US" sz="4000" dirty="0">
                <a:solidFill>
                  <a:srgbClr val="0B5900"/>
                </a:solidFill>
              </a:rPr>
            </a:br>
            <a:r>
              <a:rPr lang="en-US" sz="4000" dirty="0">
                <a:solidFill>
                  <a:srgbClr val="0B5900"/>
                </a:solidFill>
              </a:rPr>
              <a:t>the Eagle Advancement Process</a:t>
            </a:r>
          </a:p>
        </p:txBody>
      </p:sp>
      <p:sp>
        <p:nvSpPr>
          <p:cNvPr id="3" name="Content Placeholder 2"/>
          <p:cNvSpPr>
            <a:spLocks noGrp="1"/>
          </p:cNvSpPr>
          <p:nvPr>
            <p:ph idx="1"/>
          </p:nvPr>
        </p:nvSpPr>
        <p:spPr>
          <a:xfrm>
            <a:off x="114299" y="1600200"/>
            <a:ext cx="9029701" cy="4525963"/>
          </a:xfrm>
        </p:spPr>
        <p:txBody>
          <a:bodyPr/>
          <a:lstStyle/>
          <a:p>
            <a:pPr>
              <a:spcBef>
                <a:spcPts val="0"/>
              </a:spcBef>
              <a:spcAft>
                <a:spcPts val="2000"/>
              </a:spcAft>
              <a:buFont typeface="Arial" charset="0"/>
              <a:buBlip>
                <a:blip r:embed="rId3"/>
              </a:buBlip>
              <a:defRPr/>
            </a:pPr>
            <a:r>
              <a:rPr lang="en-US" sz="2400" dirty="0">
                <a:latin typeface="Arial" pitchFamily="34" charset="0"/>
                <a:cs typeface="Arial" pitchFamily="34" charset="0"/>
              </a:rPr>
              <a:t>The Scout meets all of the rank requirements</a:t>
            </a:r>
          </a:p>
          <a:p>
            <a:pPr>
              <a:spcBef>
                <a:spcPts val="0"/>
              </a:spcBef>
              <a:spcAft>
                <a:spcPts val="2000"/>
              </a:spcAft>
              <a:buFont typeface="Arial" charset="0"/>
              <a:buBlip>
                <a:blip r:embed="rId3"/>
              </a:buBlip>
              <a:defRPr/>
            </a:pPr>
            <a:r>
              <a:rPr lang="en-US" sz="2400" dirty="0">
                <a:latin typeface="Arial" pitchFamily="34" charset="0"/>
                <a:cs typeface="Arial" pitchFamily="34" charset="0"/>
              </a:rPr>
              <a:t>The Unit Eagle Mentor coaches the Scout</a:t>
            </a:r>
          </a:p>
          <a:p>
            <a:pPr>
              <a:spcBef>
                <a:spcPts val="0"/>
              </a:spcBef>
              <a:spcAft>
                <a:spcPts val="2000"/>
              </a:spcAft>
              <a:buFont typeface="Arial" charset="0"/>
              <a:buBlip>
                <a:blip r:embed="rId3"/>
              </a:buBlip>
              <a:defRPr/>
            </a:pPr>
            <a:r>
              <a:rPr lang="en-US" sz="2400" dirty="0">
                <a:latin typeface="Arial" pitchFamily="34" charset="0"/>
                <a:cs typeface="Arial" pitchFamily="34" charset="0"/>
              </a:rPr>
              <a:t>The Unit Leader ensures that requirements are met</a:t>
            </a:r>
          </a:p>
          <a:p>
            <a:pPr>
              <a:spcBef>
                <a:spcPts val="0"/>
              </a:spcBef>
              <a:spcAft>
                <a:spcPts val="2000"/>
              </a:spcAft>
              <a:buFont typeface="Arial" charset="0"/>
              <a:buBlip>
                <a:blip r:embed="rId3"/>
              </a:buBlip>
              <a:defRPr/>
            </a:pPr>
            <a:r>
              <a:rPr lang="en-US" sz="2400" dirty="0">
                <a:solidFill>
                  <a:srgbClr val="000000"/>
                </a:solidFill>
                <a:latin typeface="Arial" pitchFamily="34" charset="0"/>
                <a:cs typeface="Arial" pitchFamily="34" charset="0"/>
              </a:rPr>
              <a:t>The Unit Committee Chair/designee ensures unit support</a:t>
            </a:r>
            <a:endParaRPr lang="en-US" sz="2400" strike="sngStrike" dirty="0">
              <a:solidFill>
                <a:srgbClr val="000000"/>
              </a:solidFill>
              <a:latin typeface="Arial" pitchFamily="34" charset="0"/>
              <a:cs typeface="Arial" pitchFamily="34" charset="0"/>
            </a:endParaRPr>
          </a:p>
          <a:p>
            <a:pPr>
              <a:spcBef>
                <a:spcPts val="0"/>
              </a:spcBef>
              <a:spcAft>
                <a:spcPts val="2000"/>
              </a:spcAft>
              <a:buFont typeface="Arial" charset="0"/>
              <a:buBlip>
                <a:blip r:embed="rId3"/>
              </a:buBlip>
              <a:defRPr/>
            </a:pPr>
            <a:r>
              <a:rPr lang="en-US" sz="2400" dirty="0">
                <a:latin typeface="Arial" pitchFamily="34" charset="0"/>
                <a:cs typeface="Arial" pitchFamily="34" charset="0"/>
              </a:rPr>
              <a:t>The Unit Advancement Coordinator verifies records</a:t>
            </a:r>
          </a:p>
          <a:p>
            <a:pPr>
              <a:spcBef>
                <a:spcPts val="0"/>
              </a:spcBef>
              <a:spcAft>
                <a:spcPts val="2000"/>
              </a:spcAft>
              <a:buFont typeface="Arial" charset="0"/>
              <a:buBlip>
                <a:blip r:embed="rId3"/>
              </a:buBlip>
              <a:defRPr/>
            </a:pPr>
            <a:r>
              <a:rPr lang="en-US" sz="2400" dirty="0">
                <a:latin typeface="Arial" pitchFamily="34" charset="0"/>
                <a:cs typeface="Arial" pitchFamily="34" charset="0"/>
              </a:rPr>
              <a:t>The District Advancement Chair assigns the District Rep</a:t>
            </a:r>
          </a:p>
          <a:p>
            <a:pPr>
              <a:spcBef>
                <a:spcPts val="0"/>
              </a:spcBef>
              <a:spcAft>
                <a:spcPts val="2000"/>
              </a:spcAft>
              <a:buFont typeface="Arial" charset="0"/>
              <a:buBlip>
                <a:blip r:embed="rId3"/>
              </a:buBlip>
              <a:defRPr/>
            </a:pPr>
            <a:r>
              <a:rPr lang="en-US" sz="2400" dirty="0">
                <a:latin typeface="Arial" pitchFamily="34" charset="0"/>
                <a:cs typeface="Arial" pitchFamily="34" charset="0"/>
              </a:rPr>
              <a:t>The District Representative approves the project proposal and often chairs the Eagle Board of Review</a:t>
            </a:r>
          </a:p>
          <a:p>
            <a:endParaRPr lang="en-US" sz="2400" dirty="0"/>
          </a:p>
        </p:txBody>
      </p:sp>
    </p:spTree>
    <p:extLst>
      <p:ext uri="{BB962C8B-B14F-4D97-AF65-F5344CB8AC3E}">
        <p14:creationId xmlns:p14="http://schemas.microsoft.com/office/powerpoint/2010/main" val="75774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85750"/>
            <a:ext cx="8229600" cy="1143000"/>
          </a:xfrm>
        </p:spPr>
        <p:txBody>
          <a:bodyPr/>
          <a:lstStyle/>
          <a:p>
            <a:r>
              <a:rPr lang="en-US" altLang="en-US" sz="3600" dirty="0">
                <a:solidFill>
                  <a:srgbClr val="0B5900"/>
                </a:solidFill>
                <a:latin typeface="Arial" pitchFamily="34" charset="0"/>
                <a:cs typeface="Arial" pitchFamily="34" charset="0"/>
              </a:rPr>
              <a:t>The Service Project Process</a:t>
            </a:r>
          </a:p>
        </p:txBody>
      </p:sp>
      <p:sp>
        <p:nvSpPr>
          <p:cNvPr id="3" name="Content Placeholder 2"/>
          <p:cNvSpPr>
            <a:spLocks noGrp="1"/>
          </p:cNvSpPr>
          <p:nvPr>
            <p:ph idx="1"/>
          </p:nvPr>
        </p:nvSpPr>
        <p:spPr>
          <a:xfrm>
            <a:off x="737965" y="1774493"/>
            <a:ext cx="4243946" cy="3814618"/>
          </a:xfrm>
        </p:spPr>
        <p:txBody>
          <a:bodyPr/>
          <a:lstStyle/>
          <a:p>
            <a:pPr>
              <a:spcBef>
                <a:spcPts val="0"/>
              </a:spcBef>
              <a:spcAft>
                <a:spcPts val="2000"/>
              </a:spcAft>
              <a:buFont typeface="Arial" charset="0"/>
              <a:buBlip>
                <a:blip r:embed="rId3"/>
              </a:buBlip>
              <a:defRPr/>
            </a:pPr>
            <a:r>
              <a:rPr lang="en-US" sz="2600" dirty="0">
                <a:latin typeface="Arial" pitchFamily="34" charset="0"/>
                <a:ea typeface="+mn-ea"/>
                <a:cs typeface="Arial" pitchFamily="34" charset="0"/>
              </a:rPr>
              <a:t>Proposal and Approval</a:t>
            </a:r>
          </a:p>
          <a:p>
            <a:pPr>
              <a:spcBef>
                <a:spcPts val="0"/>
              </a:spcBef>
              <a:spcAft>
                <a:spcPts val="2000"/>
              </a:spcAft>
              <a:buFont typeface="Arial" charset="0"/>
              <a:buBlip>
                <a:blip r:embed="rId3"/>
              </a:buBlip>
              <a:defRPr/>
            </a:pPr>
            <a:r>
              <a:rPr lang="en-US" sz="2600" dirty="0">
                <a:latin typeface="Arial" pitchFamily="34" charset="0"/>
                <a:ea typeface="+mn-ea"/>
                <a:cs typeface="Arial" pitchFamily="34" charset="0"/>
              </a:rPr>
              <a:t>Fundraising Application</a:t>
            </a:r>
          </a:p>
          <a:p>
            <a:pPr>
              <a:spcBef>
                <a:spcPts val="0"/>
              </a:spcBef>
              <a:spcAft>
                <a:spcPts val="2000"/>
              </a:spcAft>
              <a:buFont typeface="Arial" charset="0"/>
              <a:buBlip>
                <a:blip r:embed="rId3"/>
              </a:buBlip>
              <a:defRPr/>
            </a:pPr>
            <a:r>
              <a:rPr lang="en-US" sz="2600" dirty="0">
                <a:latin typeface="Arial" pitchFamily="34" charset="0"/>
                <a:ea typeface="+mn-ea"/>
                <a:cs typeface="Arial" pitchFamily="34" charset="0"/>
              </a:rPr>
              <a:t>Final Plan</a:t>
            </a:r>
          </a:p>
          <a:p>
            <a:pPr>
              <a:spcBef>
                <a:spcPts val="0"/>
              </a:spcBef>
              <a:spcAft>
                <a:spcPts val="2000"/>
              </a:spcAft>
              <a:buFont typeface="Arial" charset="0"/>
              <a:buBlip>
                <a:blip r:embed="rId3"/>
              </a:buBlip>
              <a:defRPr/>
            </a:pPr>
            <a:r>
              <a:rPr lang="en-US" sz="2600" dirty="0">
                <a:solidFill>
                  <a:srgbClr val="000000"/>
                </a:solidFill>
                <a:latin typeface="Arial" pitchFamily="34" charset="0"/>
                <a:ea typeface="+mn-ea"/>
                <a:cs typeface="Arial" pitchFamily="34" charset="0"/>
              </a:rPr>
              <a:t>Execution</a:t>
            </a:r>
            <a:r>
              <a:rPr lang="en-US" sz="2600" strike="sngStrike" dirty="0">
                <a:solidFill>
                  <a:srgbClr val="000000"/>
                </a:solidFill>
                <a:latin typeface="Arial" pitchFamily="34" charset="0"/>
                <a:ea typeface="+mn-ea"/>
                <a:cs typeface="Arial" pitchFamily="34" charset="0"/>
              </a:rPr>
              <a:t> </a:t>
            </a:r>
          </a:p>
          <a:p>
            <a:pPr>
              <a:spcBef>
                <a:spcPts val="0"/>
              </a:spcBef>
              <a:spcAft>
                <a:spcPts val="2000"/>
              </a:spcAft>
              <a:buFont typeface="Arial" charset="0"/>
              <a:buBlip>
                <a:blip r:embed="rId3"/>
              </a:buBlip>
              <a:defRPr/>
            </a:pPr>
            <a:r>
              <a:rPr lang="en-US" sz="2600" dirty="0">
                <a:latin typeface="Arial" pitchFamily="34" charset="0"/>
                <a:ea typeface="+mn-ea"/>
                <a:cs typeface="Arial" pitchFamily="34" charset="0"/>
              </a:rPr>
              <a:t>Report</a:t>
            </a:r>
          </a:p>
          <a:p>
            <a:pPr>
              <a:spcBef>
                <a:spcPts val="0"/>
              </a:spcBef>
              <a:spcAft>
                <a:spcPts val="2000"/>
              </a:spcAft>
              <a:buFont typeface="Arial" charset="0"/>
              <a:buBlip>
                <a:blip r:embed="rId3"/>
              </a:buBlip>
              <a:defRPr/>
            </a:pPr>
            <a:r>
              <a:rPr lang="en-US" sz="2600" dirty="0">
                <a:latin typeface="Arial" pitchFamily="34" charset="0"/>
                <a:ea typeface="+mn-ea"/>
                <a:cs typeface="Arial" pitchFamily="34" charset="0"/>
              </a:rPr>
              <a:t>Board of Review</a:t>
            </a:r>
          </a:p>
          <a:p>
            <a:pPr lvl="1">
              <a:spcBef>
                <a:spcPts val="2400"/>
              </a:spcBef>
              <a:defRPr/>
            </a:pPr>
            <a:endParaRPr lang="en-US" sz="2600" dirty="0">
              <a:ea typeface="+mn-ea"/>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6590" y="1692323"/>
            <a:ext cx="3338674" cy="429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3"/>
            <a:ext cx="8229600" cy="1143000"/>
          </a:xfrm>
        </p:spPr>
        <p:txBody>
          <a:bodyPr/>
          <a:lstStyle/>
          <a:p>
            <a:pPr>
              <a:defRPr/>
            </a:pPr>
            <a:r>
              <a:rPr lang="en-US" altLang="en-US" sz="3600" dirty="0">
                <a:solidFill>
                  <a:srgbClr val="0B5900"/>
                </a:solidFill>
                <a:latin typeface="Arial" pitchFamily="34" charset="0"/>
                <a:cs typeface="Arial" pitchFamily="34" charset="0"/>
              </a:rPr>
              <a:t>Preparing a Service Project Proposal</a:t>
            </a:r>
            <a:endParaRPr lang="en-US" sz="3600" dirty="0">
              <a:solidFill>
                <a:srgbClr val="0B5900"/>
              </a:solidFill>
              <a:latin typeface="Arial" panose="020B0604020202020204" pitchFamily="34" charset="0"/>
              <a:ea typeface="+mj-ea"/>
              <a:cs typeface="Arial" panose="020B0604020202020204" pitchFamily="34" charset="0"/>
            </a:endParaRPr>
          </a:p>
        </p:txBody>
      </p:sp>
      <p:sp>
        <p:nvSpPr>
          <p:cNvPr id="3" name="Content Placeholder 2"/>
          <p:cNvSpPr>
            <a:spLocks noGrp="1"/>
          </p:cNvSpPr>
          <p:nvPr>
            <p:ph idx="1"/>
          </p:nvPr>
        </p:nvSpPr>
        <p:spPr>
          <a:xfrm>
            <a:off x="390883" y="1442434"/>
            <a:ext cx="8229600" cy="4727568"/>
          </a:xfrm>
        </p:spPr>
        <p:txBody>
          <a:bodyPr/>
          <a:lstStyle/>
          <a:p>
            <a:pPr>
              <a:buBlip>
                <a:blip r:embed="rId3"/>
              </a:buBlip>
            </a:pPr>
            <a:r>
              <a:rPr lang="en-US" altLang="en-US" sz="2000" dirty="0">
                <a:latin typeface="Arial" pitchFamily="34" charset="0"/>
                <a:cs typeface="Arial" pitchFamily="34" charset="0"/>
              </a:rPr>
              <a:t>The Scout must use the </a:t>
            </a:r>
            <a:r>
              <a:rPr lang="en-US" altLang="en-US" sz="2000" b="1" i="1" dirty="0">
                <a:latin typeface="Arial" pitchFamily="34" charset="0"/>
                <a:cs typeface="Arial" pitchFamily="34" charset="0"/>
              </a:rPr>
              <a:t>current edition </a:t>
            </a:r>
            <a:r>
              <a:rPr lang="en-US" altLang="en-US" sz="2000" dirty="0">
                <a:latin typeface="Arial" pitchFamily="34" charset="0"/>
                <a:cs typeface="Arial" pitchFamily="34" charset="0"/>
              </a:rPr>
              <a:t>of the workbook.</a:t>
            </a:r>
          </a:p>
          <a:p>
            <a:pPr>
              <a:buBlip>
                <a:blip r:embed="rId3"/>
              </a:buBlip>
            </a:pPr>
            <a:endParaRPr lang="en-US" altLang="en-US" sz="2000" dirty="0">
              <a:latin typeface="Arial" pitchFamily="34" charset="0"/>
              <a:cs typeface="Arial" pitchFamily="34" charset="0"/>
            </a:endParaRPr>
          </a:p>
          <a:p>
            <a:pPr>
              <a:buBlip>
                <a:blip r:embed="rId3"/>
              </a:buBlip>
            </a:pPr>
            <a:r>
              <a:rPr lang="en-US" altLang="en-US" sz="2000" dirty="0">
                <a:latin typeface="Arial" pitchFamily="34" charset="0"/>
                <a:cs typeface="Arial" pitchFamily="34" charset="0"/>
              </a:rPr>
              <a:t>Encourage the Scout to read the </a:t>
            </a:r>
            <a:r>
              <a:rPr lang="en-US" altLang="en-US" sz="2000" b="1" i="1" dirty="0">
                <a:latin typeface="Arial" pitchFamily="34" charset="0"/>
                <a:cs typeface="Arial" pitchFamily="34" charset="0"/>
              </a:rPr>
              <a:t>entire</a:t>
            </a:r>
            <a:r>
              <a:rPr lang="en-US" altLang="en-US" sz="2000" dirty="0">
                <a:latin typeface="Arial" pitchFamily="34" charset="0"/>
                <a:cs typeface="Arial" pitchFamily="34" charset="0"/>
              </a:rPr>
              <a:t> workbook before starting.</a:t>
            </a:r>
          </a:p>
          <a:p>
            <a:pPr>
              <a:buFont typeface="Arial" pitchFamily="34" charset="0"/>
              <a:buBlip>
                <a:blip r:embed="rId3"/>
              </a:buBlip>
            </a:pPr>
            <a:endParaRPr lang="en-US" altLang="en-US" sz="2000" dirty="0">
              <a:latin typeface="Arial" pitchFamily="34" charset="0"/>
              <a:cs typeface="Arial" pitchFamily="34" charset="0"/>
            </a:endParaRPr>
          </a:p>
          <a:p>
            <a:pPr>
              <a:buBlip>
                <a:blip r:embed="rId3"/>
              </a:buBlip>
            </a:pPr>
            <a:r>
              <a:rPr lang="en-US" altLang="en-US" sz="2000" dirty="0">
                <a:latin typeface="Arial" pitchFamily="34" charset="0"/>
                <a:cs typeface="Arial" pitchFamily="34" charset="0"/>
              </a:rPr>
              <a:t>Refer the Scout to the BSA publication “Navigating the Eagle Scout Service Project:  Information for Project Beneficiaries,” contained in the Eagle Scout Service Project Workbook and available at https://filestore.scouting.org/filestore/pdf/510-025.pdf</a:t>
            </a:r>
          </a:p>
          <a:p>
            <a:pPr>
              <a:spcBef>
                <a:spcPts val="1800"/>
              </a:spcBef>
              <a:buFont typeface="Arial" pitchFamily="34" charset="0"/>
              <a:buBlip>
                <a:blip r:embed="rId3"/>
              </a:buBlip>
            </a:pPr>
            <a:r>
              <a:rPr lang="en-US" altLang="en-US" sz="2000" dirty="0">
                <a:latin typeface="Arial" pitchFamily="34" charset="0"/>
                <a:cs typeface="Arial" pitchFamily="34" charset="0"/>
              </a:rPr>
              <a:t>Encourage the Scout to contact you when he or she has questions or needs advice.  The Scout must copy an adult, preferably his parent, on all emails/texts to you.  Copy his parent on all emails or texts to him, following YPT guidelines.</a:t>
            </a:r>
          </a:p>
          <a:p>
            <a:endParaRPr lang="en-US" alt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7350" y="428625"/>
            <a:ext cx="8382000" cy="868363"/>
          </a:xfrm>
        </p:spPr>
        <p:txBody>
          <a:bodyPr/>
          <a:lstStyle/>
          <a:p>
            <a:r>
              <a:rPr lang="en-US" altLang="en-US" sz="3600" dirty="0">
                <a:solidFill>
                  <a:srgbClr val="0B5900"/>
                </a:solidFill>
                <a:latin typeface="Arial" pitchFamily="34" charset="0"/>
                <a:cs typeface="Arial" pitchFamily="34" charset="0"/>
              </a:rPr>
              <a:t>Preparing a Service Project Proposal</a:t>
            </a:r>
          </a:p>
        </p:txBody>
      </p:sp>
      <p:sp>
        <p:nvSpPr>
          <p:cNvPr id="3" name="Content Placeholder 2"/>
          <p:cNvSpPr>
            <a:spLocks noGrp="1"/>
          </p:cNvSpPr>
          <p:nvPr>
            <p:ph idx="1"/>
          </p:nvPr>
        </p:nvSpPr>
        <p:spPr>
          <a:xfrm>
            <a:off x="457200" y="1322008"/>
            <a:ext cx="8250072" cy="4911367"/>
          </a:xfrm>
        </p:spPr>
        <p:txBody>
          <a:bodyPr/>
          <a:lstStyle/>
          <a:p>
            <a:pPr marL="0" indent="0">
              <a:spcBef>
                <a:spcPts val="0"/>
              </a:spcBef>
              <a:spcAft>
                <a:spcPts val="800"/>
              </a:spcAft>
              <a:buFont typeface="Arial" charset="0"/>
              <a:buNone/>
              <a:defRPr/>
            </a:pPr>
            <a:r>
              <a:rPr lang="en-US" sz="2400" dirty="0">
                <a:latin typeface="Arial" pitchFamily="34" charset="0"/>
                <a:ea typeface="+mn-ea"/>
                <a:cs typeface="Arial" pitchFamily="34" charset="0"/>
              </a:rPr>
              <a:t>The Eagle Mentor should see that the project proposal meets these five tests:</a:t>
            </a:r>
          </a:p>
          <a:p>
            <a:pPr marL="457200" indent="-457200">
              <a:spcBef>
                <a:spcPts val="0"/>
              </a:spcBef>
              <a:spcAft>
                <a:spcPts val="800"/>
              </a:spcAft>
              <a:buFont typeface="+mj-lt"/>
              <a:buAutoNum type="arabicPeriod"/>
              <a:defRPr/>
            </a:pPr>
            <a:r>
              <a:rPr lang="en-US" sz="2400" dirty="0">
                <a:latin typeface="Arial" pitchFamily="34" charset="0"/>
                <a:ea typeface="+mn-ea"/>
                <a:cs typeface="Arial" pitchFamily="34" charset="0"/>
              </a:rPr>
              <a:t>The project provides sufficient opportunity to meet the requirements, particularly in demonstrating leadership. </a:t>
            </a:r>
          </a:p>
          <a:p>
            <a:pPr marL="457200" indent="-457200">
              <a:spcBef>
                <a:spcPts val="0"/>
              </a:spcBef>
              <a:spcAft>
                <a:spcPts val="800"/>
              </a:spcAft>
              <a:buFont typeface="+mj-lt"/>
              <a:buAutoNum type="arabicPeriod"/>
              <a:defRPr/>
            </a:pPr>
            <a:r>
              <a:rPr lang="en-US" sz="2400" dirty="0">
                <a:latin typeface="Arial" pitchFamily="34" charset="0"/>
                <a:ea typeface="+mn-ea"/>
                <a:cs typeface="Arial" pitchFamily="34" charset="0"/>
              </a:rPr>
              <a:t>The project appears to be feasible.</a:t>
            </a:r>
          </a:p>
          <a:p>
            <a:pPr marL="457200" indent="-457200">
              <a:spcBef>
                <a:spcPts val="0"/>
              </a:spcBef>
              <a:spcAft>
                <a:spcPts val="800"/>
              </a:spcAft>
              <a:buFont typeface="+mj-lt"/>
              <a:buAutoNum type="arabicPeriod"/>
              <a:defRPr/>
            </a:pPr>
            <a:r>
              <a:rPr lang="en-US" sz="2400" dirty="0">
                <a:latin typeface="Arial" pitchFamily="34" charset="0"/>
                <a:ea typeface="+mn-ea"/>
                <a:cs typeface="Arial" pitchFamily="34" charset="0"/>
              </a:rPr>
              <a:t>Safety issues will be addressed.</a:t>
            </a:r>
          </a:p>
          <a:p>
            <a:pPr marL="457200" indent="-457200">
              <a:spcBef>
                <a:spcPts val="0"/>
              </a:spcBef>
              <a:spcAft>
                <a:spcPts val="800"/>
              </a:spcAft>
              <a:buFont typeface="+mj-lt"/>
              <a:buAutoNum type="arabicPeriod"/>
              <a:defRPr/>
            </a:pPr>
            <a:r>
              <a:rPr lang="en-US" sz="2400" dirty="0">
                <a:latin typeface="Arial" pitchFamily="34" charset="0"/>
                <a:ea typeface="+mn-ea"/>
                <a:cs typeface="Arial" pitchFamily="34" charset="0"/>
              </a:rPr>
              <a:t>Action steps for further detailed planning are included.</a:t>
            </a:r>
          </a:p>
          <a:p>
            <a:pPr marL="457200" indent="-457200">
              <a:spcBef>
                <a:spcPts val="0"/>
              </a:spcBef>
              <a:spcAft>
                <a:spcPts val="800"/>
              </a:spcAft>
              <a:buFont typeface="+mj-lt"/>
              <a:buAutoNum type="arabicPeriod"/>
              <a:defRPr/>
            </a:pPr>
            <a:r>
              <a:rPr lang="en-US" sz="2400" dirty="0">
                <a:latin typeface="Arial" pitchFamily="34" charset="0"/>
                <a:ea typeface="+mn-ea"/>
                <a:cs typeface="Arial" pitchFamily="34" charset="0"/>
              </a:rPr>
              <a:t>The Scout is on the right track with a reasonable chance for a positive experience.</a:t>
            </a:r>
          </a:p>
          <a:p>
            <a:pPr marL="457200" indent="-457200">
              <a:spcBef>
                <a:spcPts val="0"/>
              </a:spcBef>
              <a:spcAft>
                <a:spcPts val="800"/>
              </a:spcAft>
              <a:buFont typeface="+mj-lt"/>
              <a:buAutoNum type="arabicPeriod"/>
              <a:defRPr/>
            </a:pPr>
            <a:endParaRPr lang="en-US" sz="1800" dirty="0">
              <a:latin typeface="Arial" pitchFamily="34" charset="0"/>
              <a:ea typeface="+mn-ea"/>
              <a:cs typeface="Arial" pitchFamily="34" charset="0"/>
            </a:endParaRPr>
          </a:p>
          <a:p>
            <a:pPr marL="0" indent="0" algn="ctr">
              <a:spcBef>
                <a:spcPts val="0"/>
              </a:spcBef>
              <a:spcAft>
                <a:spcPts val="800"/>
              </a:spcAft>
              <a:buNone/>
              <a:defRPr/>
            </a:pPr>
            <a:r>
              <a:rPr lang="en-US" sz="2400" b="1" i="1" u="sng" dirty="0">
                <a:solidFill>
                  <a:srgbClr val="FF0000"/>
                </a:solidFill>
                <a:latin typeface="Arial" pitchFamily="34" charset="0"/>
                <a:ea typeface="+mn-ea"/>
                <a:cs typeface="Arial" pitchFamily="34" charset="0"/>
              </a:rPr>
              <a:t>Remember – this is a proposal, not a final plan!</a:t>
            </a:r>
          </a:p>
        </p:txBody>
      </p:sp>
    </p:spTree>
    <p:extLst>
      <p:ext uri="{BB962C8B-B14F-4D97-AF65-F5344CB8AC3E}">
        <p14:creationId xmlns:p14="http://schemas.microsoft.com/office/powerpoint/2010/main" val="199125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311"/>
          </a:xfrm>
        </p:spPr>
        <p:txBody>
          <a:bodyPr/>
          <a:lstStyle/>
          <a:p>
            <a:r>
              <a:rPr lang="en-US" altLang="en-US" sz="3600" dirty="0">
                <a:solidFill>
                  <a:srgbClr val="0B5900"/>
                </a:solidFill>
                <a:latin typeface="Arial" pitchFamily="34" charset="0"/>
                <a:cs typeface="Arial" pitchFamily="34" charset="0"/>
              </a:rPr>
              <a:t>Preparing a Service Project Proposal</a:t>
            </a:r>
            <a:endParaRPr lang="en-US" sz="3600" dirty="0"/>
          </a:p>
        </p:txBody>
      </p:sp>
      <p:sp>
        <p:nvSpPr>
          <p:cNvPr id="4" name="TextBox 3"/>
          <p:cNvSpPr txBox="1"/>
          <p:nvPr/>
        </p:nvSpPr>
        <p:spPr>
          <a:xfrm>
            <a:off x="200298" y="1508394"/>
            <a:ext cx="8743404" cy="1828800"/>
          </a:xfrm>
          <a:prstGeom prst="rect">
            <a:avLst/>
          </a:prstGeom>
          <a:noFill/>
        </p:spPr>
        <p:txBody>
          <a:bodyPr wrap="square" numCol="2" rtlCol="0">
            <a:spAutoFit/>
          </a:bodyPr>
          <a:lstStyle/>
          <a:p>
            <a:r>
              <a:rPr lang="en-US" sz="2200" u="sng" dirty="0"/>
              <a:t>Who is Who?</a:t>
            </a:r>
          </a:p>
          <a:p>
            <a:r>
              <a:rPr lang="en-US" sz="2200" dirty="0"/>
              <a:t>Eagle Scout Candidate</a:t>
            </a:r>
          </a:p>
          <a:p>
            <a:r>
              <a:rPr lang="en-US" sz="2200" dirty="0"/>
              <a:t>Unit Leader</a:t>
            </a:r>
          </a:p>
          <a:p>
            <a:r>
              <a:rPr lang="en-US" sz="2200" dirty="0"/>
              <a:t>Unit Committee Chair</a:t>
            </a:r>
          </a:p>
          <a:p>
            <a:r>
              <a:rPr lang="en-US" sz="2200" dirty="0"/>
              <a:t>Unit Advancement Chair</a:t>
            </a:r>
          </a:p>
          <a:p>
            <a:r>
              <a:rPr lang="en-US" sz="2200" dirty="0"/>
              <a:t>Project Beneficiary</a:t>
            </a:r>
          </a:p>
          <a:p>
            <a:r>
              <a:rPr lang="en-US" sz="2200" dirty="0"/>
              <a:t>Project Beneficiary Representative</a:t>
            </a:r>
          </a:p>
          <a:p>
            <a:r>
              <a:rPr lang="en-US" sz="2200" dirty="0"/>
              <a:t>Your Council Service Center</a:t>
            </a:r>
          </a:p>
          <a:p>
            <a:r>
              <a:rPr lang="en-US" sz="2200" dirty="0"/>
              <a:t>Council/District Project Approval Rep</a:t>
            </a:r>
          </a:p>
          <a:p>
            <a:r>
              <a:rPr lang="en-US" sz="2200" dirty="0"/>
              <a:t>Project Coach (</a:t>
            </a:r>
            <a:r>
              <a:rPr lang="en-US" sz="2200" b="1" dirty="0"/>
              <a:t>this is YOU</a:t>
            </a:r>
            <a:r>
              <a:rPr lang="en-US" sz="2200" dirty="0"/>
              <a:t>!)</a:t>
            </a:r>
          </a:p>
        </p:txBody>
      </p:sp>
      <p:sp>
        <p:nvSpPr>
          <p:cNvPr id="3" name="TextBox 2"/>
          <p:cNvSpPr txBox="1"/>
          <p:nvPr/>
        </p:nvSpPr>
        <p:spPr>
          <a:xfrm>
            <a:off x="200298" y="1046729"/>
            <a:ext cx="5651862" cy="2893100"/>
          </a:xfrm>
          <a:prstGeom prst="rect">
            <a:avLst/>
          </a:prstGeom>
          <a:noFill/>
        </p:spPr>
        <p:txBody>
          <a:bodyPr wrap="square" rtlCol="0">
            <a:spAutoFit/>
          </a:bodyPr>
          <a:lstStyle/>
          <a:p>
            <a:r>
              <a:rPr lang="en-US" sz="2600" b="1" dirty="0">
                <a:solidFill>
                  <a:srgbClr val="0B5900"/>
                </a:solidFill>
              </a:rPr>
              <a:t>Contact Page </a:t>
            </a:r>
            <a:r>
              <a:rPr lang="en-US" sz="2000" b="1" dirty="0">
                <a:solidFill>
                  <a:srgbClr val="0B5900"/>
                </a:solidFill>
              </a:rPr>
              <a:t>(Proposal page B)</a:t>
            </a:r>
          </a:p>
          <a:p>
            <a:endParaRPr lang="en-US" sz="2600" b="1" dirty="0">
              <a:solidFill>
                <a:srgbClr val="0B5900"/>
              </a:solidFill>
            </a:endParaRPr>
          </a:p>
          <a:p>
            <a:endParaRPr lang="en-US" sz="2600" b="1" dirty="0">
              <a:solidFill>
                <a:srgbClr val="0B5900"/>
              </a:solidFill>
            </a:endParaRPr>
          </a:p>
          <a:p>
            <a:endParaRPr lang="en-US" sz="2600" b="1" dirty="0">
              <a:solidFill>
                <a:srgbClr val="0B5900"/>
              </a:solidFill>
            </a:endParaRPr>
          </a:p>
          <a:p>
            <a:endParaRPr lang="en-US" sz="2600" b="1" dirty="0">
              <a:solidFill>
                <a:srgbClr val="0B5900"/>
              </a:solidFill>
            </a:endParaRPr>
          </a:p>
          <a:p>
            <a:endParaRPr lang="en-US" sz="2600" b="1" dirty="0">
              <a:solidFill>
                <a:srgbClr val="0B5900"/>
              </a:solidFill>
            </a:endParaRPr>
          </a:p>
          <a:p>
            <a:r>
              <a:rPr lang="en-US" sz="2600" b="1" dirty="0">
                <a:solidFill>
                  <a:srgbClr val="0B5900"/>
                </a:solidFill>
              </a:rPr>
              <a:t>Proposal Data Pages </a:t>
            </a:r>
            <a:r>
              <a:rPr lang="en-US" b="1" dirty="0">
                <a:solidFill>
                  <a:srgbClr val="0B5900"/>
                </a:solidFill>
              </a:rPr>
              <a:t>(pages C-G)</a:t>
            </a:r>
          </a:p>
        </p:txBody>
      </p:sp>
      <p:sp>
        <p:nvSpPr>
          <p:cNvPr id="5" name="TextBox 4"/>
          <p:cNvSpPr txBox="1"/>
          <p:nvPr/>
        </p:nvSpPr>
        <p:spPr>
          <a:xfrm>
            <a:off x="121920" y="4157922"/>
            <a:ext cx="8821781"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t>Do not try to embed graphics in Proposal document.</a:t>
            </a:r>
          </a:p>
          <a:p>
            <a:pPr marL="342900" indent="-342900">
              <a:buFont typeface="Arial" panose="020B0604020202020204" pitchFamily="34" charset="0"/>
              <a:buChar char="•"/>
            </a:pPr>
            <a:r>
              <a:rPr lang="en-US" sz="2200" dirty="0"/>
              <a:t>Separate pages should be attached and submitted with “before” photos, maps, charts, and other graphics.</a:t>
            </a:r>
          </a:p>
          <a:p>
            <a:pPr marL="342900" indent="-342900">
              <a:buFont typeface="Arial" panose="020B0604020202020204" pitchFamily="34" charset="0"/>
              <a:buChar char="•"/>
            </a:pPr>
            <a:r>
              <a:rPr lang="en-US" sz="2200" dirty="0"/>
              <a:t>Signatures required on page H. Including the Eagle candidate!</a:t>
            </a:r>
          </a:p>
        </p:txBody>
      </p:sp>
    </p:spTree>
    <p:extLst>
      <p:ext uri="{BB962C8B-B14F-4D97-AF65-F5344CB8AC3E}">
        <p14:creationId xmlns:p14="http://schemas.microsoft.com/office/powerpoint/2010/main" val="270074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B5900"/>
                </a:solidFill>
                <a:latin typeface="Arial" pitchFamily="34" charset="0"/>
                <a:cs typeface="Arial" pitchFamily="34" charset="0"/>
              </a:rPr>
              <a:t>Preparing a Service Project Proposal</a:t>
            </a:r>
            <a:endParaRPr lang="en-US" sz="3600" dirty="0">
              <a:solidFill>
                <a:srgbClr val="0B5900"/>
              </a:solidFill>
            </a:endParaRPr>
          </a:p>
        </p:txBody>
      </p:sp>
      <p:sp>
        <p:nvSpPr>
          <p:cNvPr id="3" name="Content Placeholder 2"/>
          <p:cNvSpPr>
            <a:spLocks noGrp="1"/>
          </p:cNvSpPr>
          <p:nvPr>
            <p:ph idx="1"/>
          </p:nvPr>
        </p:nvSpPr>
        <p:spPr>
          <a:xfrm>
            <a:off x="428172" y="1411514"/>
            <a:ext cx="8229600" cy="4757057"/>
          </a:xfrm>
        </p:spPr>
        <p:txBody>
          <a:bodyPr/>
          <a:lstStyle/>
          <a:p>
            <a:pPr marL="0" indent="0">
              <a:buNone/>
            </a:pPr>
            <a:r>
              <a:rPr lang="en-US" b="1" dirty="0"/>
              <a:t>Candidate's Promise </a:t>
            </a:r>
          </a:p>
          <a:p>
            <a:pPr marL="0" indent="0">
              <a:buNone/>
            </a:pPr>
            <a:r>
              <a:rPr lang="en-US" sz="2400" i="1" dirty="0"/>
              <a:t>_________________________________</a:t>
            </a:r>
          </a:p>
          <a:p>
            <a:pPr marL="0" indent="0">
              <a:buNone/>
            </a:pPr>
            <a:endParaRPr lang="en-US" sz="2400" dirty="0"/>
          </a:p>
          <a:p>
            <a:pPr marL="0" indent="0">
              <a:buNone/>
            </a:pPr>
            <a:r>
              <a:rPr lang="en-US" sz="2400" dirty="0"/>
              <a:t>On my honor as a Scout, I have read this entire workbook, including the "Message to Scouts and Parents or Guardians" on page 4.  I promise to be the leader of this project, and to do my best to carry it out for the maximum benefit to the religious institution, school, or community I have chosen as beneficiary.</a:t>
            </a:r>
          </a:p>
          <a:p>
            <a:pPr marL="0" indent="0">
              <a:buNone/>
            </a:pPr>
            <a:endParaRPr lang="en-US" sz="2400" i="1" dirty="0"/>
          </a:p>
          <a:p>
            <a:pPr marL="0" indent="0">
              <a:buNone/>
            </a:pPr>
            <a:r>
              <a:rPr lang="en-US" sz="2400" i="1" dirty="0"/>
              <a:t>(Signed before approvals below are granted)</a:t>
            </a:r>
          </a:p>
          <a:p>
            <a:pPr marL="0" indent="0">
              <a:buNone/>
            </a:pPr>
            <a:endParaRPr lang="en-US"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3505" y="1104361"/>
            <a:ext cx="935327" cy="170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7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9728"/>
          </a:xfrm>
        </p:spPr>
        <p:txBody>
          <a:bodyPr/>
          <a:lstStyle/>
          <a:p>
            <a:r>
              <a:rPr lang="en-US" altLang="en-US" sz="3600" dirty="0">
                <a:solidFill>
                  <a:srgbClr val="0B5900"/>
                </a:solidFill>
                <a:latin typeface="Arial" pitchFamily="34" charset="0"/>
                <a:cs typeface="Arial" pitchFamily="34" charset="0"/>
              </a:rPr>
              <a:t>Preparing a Service Project Proposal</a:t>
            </a:r>
            <a:endParaRPr lang="en-US" sz="3600" dirty="0">
              <a:solidFill>
                <a:srgbClr val="0B5900"/>
              </a:solidFill>
            </a:endParaRPr>
          </a:p>
        </p:txBody>
      </p:sp>
      <p:sp>
        <p:nvSpPr>
          <p:cNvPr id="3" name="Content Placeholder 2"/>
          <p:cNvSpPr>
            <a:spLocks noGrp="1"/>
          </p:cNvSpPr>
          <p:nvPr>
            <p:ph idx="1"/>
          </p:nvPr>
        </p:nvSpPr>
        <p:spPr>
          <a:xfrm>
            <a:off x="457200" y="1184366"/>
            <a:ext cx="8229600" cy="2360023"/>
          </a:xfrm>
        </p:spPr>
        <p:txBody>
          <a:bodyPr/>
          <a:lstStyle/>
          <a:p>
            <a:pPr marL="0" indent="0">
              <a:buNone/>
            </a:pPr>
            <a:r>
              <a:rPr lang="en-US" sz="2400" b="1" dirty="0"/>
              <a:t>Unit Leader Signature Statement</a:t>
            </a:r>
          </a:p>
          <a:p>
            <a:pPr marL="0" indent="0">
              <a:buNone/>
            </a:pPr>
            <a:r>
              <a:rPr lang="en-US" sz="2000" dirty="0"/>
              <a:t>I have reviewed this proposal and discussed it with the candidate. I believe it provides impact worthy of an Eagle Scout service project, and will involve planning, development, and leadership. </a:t>
            </a:r>
          </a:p>
          <a:p>
            <a:pPr marL="0" indent="0">
              <a:buNone/>
            </a:pPr>
            <a:r>
              <a:rPr lang="en-US" sz="2000" dirty="0"/>
              <a:t>I am comfortable the Scout understands what to do, and how to lead the effort. I will see that the project is monitored, and that adults or others present will not overshadow him.</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b="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017" y="861768"/>
            <a:ext cx="830849" cy="82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flipH="1">
            <a:off x="457200" y="3727271"/>
            <a:ext cx="7903028" cy="2579168"/>
          </a:xfrm>
          <a:prstGeom prst="rect">
            <a:avLst/>
          </a:prstGeom>
          <a:noFill/>
        </p:spPr>
        <p:txBody>
          <a:bodyPr wrap="square" rtlCol="0">
            <a:spAutoFit/>
          </a:bodyPr>
          <a:lstStyle/>
          <a:p>
            <a:pPr lvl="0" eaLnBrk="0" hangingPunct="0">
              <a:spcBef>
                <a:spcPct val="20000"/>
              </a:spcBef>
            </a:pPr>
            <a:r>
              <a:rPr lang="en-US" b="1" dirty="0">
                <a:solidFill>
                  <a:prstClr val="black"/>
                </a:solidFill>
                <a:latin typeface="Calibri"/>
              </a:rPr>
              <a:t>Unit Committee Signature Statement</a:t>
            </a:r>
          </a:p>
          <a:p>
            <a:pPr lvl="0" eaLnBrk="0" hangingPunct="0">
              <a:spcBef>
                <a:spcPct val="20000"/>
              </a:spcBef>
            </a:pPr>
            <a:r>
              <a:rPr lang="en-US" sz="2000" dirty="0">
                <a:solidFill>
                  <a:prstClr val="black"/>
                </a:solidFill>
                <a:latin typeface="Calibri"/>
              </a:rPr>
              <a:t>This Eagle Scout candidate is a Life Scout, and registered in our unit. I have reviewed this proposal, I am comfortable the project is feasible, and I will do everything I can to see that our unit measures up to the level of support we have agreed to provide (if any). </a:t>
            </a:r>
          </a:p>
          <a:p>
            <a:pPr lvl="0" eaLnBrk="0" hangingPunct="0">
              <a:spcBef>
                <a:spcPct val="20000"/>
              </a:spcBef>
            </a:pPr>
            <a:endParaRPr lang="en-US" sz="800" dirty="0">
              <a:solidFill>
                <a:prstClr val="black"/>
              </a:solidFill>
              <a:latin typeface="Calibri"/>
            </a:endParaRPr>
          </a:p>
          <a:p>
            <a:pPr lvl="0" eaLnBrk="0" hangingPunct="0">
              <a:spcBef>
                <a:spcPct val="20000"/>
              </a:spcBef>
            </a:pPr>
            <a:r>
              <a:rPr lang="en-US" sz="2000" dirty="0">
                <a:solidFill>
                  <a:prstClr val="black"/>
                </a:solidFill>
                <a:latin typeface="Calibri"/>
              </a:rPr>
              <a:t>I certify that I have been authorized by our unit committee to provide its approval for this proposal.</a:t>
            </a:r>
          </a:p>
        </p:txBody>
      </p:sp>
      <p:pic>
        <p:nvPicPr>
          <p:cNvPr id="9" name="Picture 8"/>
          <p:cNvPicPr>
            <a:picLocks noChangeAspect="1"/>
          </p:cNvPicPr>
          <p:nvPr/>
        </p:nvPicPr>
        <p:blipFill>
          <a:blip r:embed="rId4"/>
          <a:stretch>
            <a:fillRect/>
          </a:stretch>
        </p:blipFill>
        <p:spPr>
          <a:xfrm>
            <a:off x="5621866" y="3454761"/>
            <a:ext cx="824452" cy="824452"/>
          </a:xfrm>
          <a:prstGeom prst="rect">
            <a:avLst/>
          </a:prstGeom>
        </p:spPr>
      </p:pic>
    </p:spTree>
    <p:extLst>
      <p:ext uri="{BB962C8B-B14F-4D97-AF65-F5344CB8AC3E}">
        <p14:creationId xmlns:p14="http://schemas.microsoft.com/office/powerpoint/2010/main" val="185282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
          <p:cNvSpPr>
            <a:spLocks noGrp="1"/>
          </p:cNvSpPr>
          <p:nvPr>
            <p:ph type="title"/>
          </p:nvPr>
        </p:nvSpPr>
        <p:spPr>
          <a:xfrm>
            <a:off x="363538" y="560388"/>
            <a:ext cx="8229600" cy="1143000"/>
          </a:xfrm>
        </p:spPr>
        <p:txBody>
          <a:bodyPr/>
          <a:lstStyle/>
          <a:p>
            <a:pPr>
              <a:lnSpc>
                <a:spcPct val="90000"/>
              </a:lnSpc>
            </a:pPr>
            <a:r>
              <a:rPr lang="en-US" altLang="en-US" sz="3600" dirty="0">
                <a:solidFill>
                  <a:srgbClr val="0B5900"/>
                </a:solidFill>
              </a:rPr>
              <a:t>The Mission and Objectives of </a:t>
            </a:r>
            <a:br>
              <a:rPr lang="en-US" altLang="en-US" sz="3600" dirty="0">
                <a:solidFill>
                  <a:srgbClr val="0B5900"/>
                </a:solidFill>
              </a:rPr>
            </a:br>
            <a:r>
              <a:rPr lang="en-US" altLang="en-US" sz="3600" dirty="0">
                <a:solidFill>
                  <a:srgbClr val="0B5900"/>
                </a:solidFill>
              </a:rPr>
              <a:t>SCOUTING AMERICA</a:t>
            </a:r>
          </a:p>
        </p:txBody>
      </p:sp>
      <p:sp>
        <p:nvSpPr>
          <p:cNvPr id="14338" name="Text Placeholder 7"/>
          <p:cNvSpPr>
            <a:spLocks noGrp="1"/>
          </p:cNvSpPr>
          <p:nvPr>
            <p:ph type="body" idx="1"/>
          </p:nvPr>
        </p:nvSpPr>
        <p:spPr>
          <a:xfrm>
            <a:off x="501650" y="1982788"/>
            <a:ext cx="4040188" cy="639762"/>
          </a:xfrm>
        </p:spPr>
        <p:txBody>
          <a:bodyPr/>
          <a:lstStyle/>
          <a:p>
            <a:pPr algn="ctr"/>
            <a:r>
              <a:rPr lang="en-US" altLang="en-US" sz="2800" dirty="0">
                <a:solidFill>
                  <a:srgbClr val="053A99"/>
                </a:solidFill>
                <a:latin typeface="Arial" pitchFamily="34" charset="0"/>
                <a:cs typeface="Arial" pitchFamily="34" charset="0"/>
              </a:rPr>
              <a:t>Mission of the BSA</a:t>
            </a:r>
          </a:p>
        </p:txBody>
      </p:sp>
      <p:sp>
        <p:nvSpPr>
          <p:cNvPr id="9" name="Content Placeholder 8"/>
          <p:cNvSpPr>
            <a:spLocks noGrp="1"/>
          </p:cNvSpPr>
          <p:nvPr>
            <p:ph sz="half" idx="2"/>
          </p:nvPr>
        </p:nvSpPr>
        <p:spPr>
          <a:xfrm>
            <a:off x="649288" y="2439988"/>
            <a:ext cx="3886200" cy="3159125"/>
          </a:xfrm>
        </p:spPr>
        <p:txBody>
          <a:bodyPr/>
          <a:lstStyle/>
          <a:p>
            <a:pPr eaLnBrk="1" hangingPunct="1"/>
            <a:endParaRPr lang="en-US" altLang="en-US" dirty="0">
              <a:latin typeface="Arial" pitchFamily="34" charset="0"/>
              <a:cs typeface="Arial" pitchFamily="34" charset="0"/>
            </a:endParaRPr>
          </a:p>
          <a:p>
            <a:pPr eaLnBrk="1" hangingPunct="1">
              <a:buFont typeface="Arial" pitchFamily="34" charset="0"/>
              <a:buNone/>
            </a:pPr>
            <a:r>
              <a:rPr lang="en-US" altLang="en-US" i="1" dirty="0">
                <a:latin typeface="Arial" pitchFamily="34" charset="0"/>
                <a:cs typeface="Arial" pitchFamily="34" charset="0"/>
              </a:rPr>
              <a:t>“….prepare young people to make ethical and moral choices over their lifetimes by instilling in them the values of the Scout Oath and Scout Law.”</a:t>
            </a:r>
            <a:endParaRPr lang="en-US" altLang="ja-JP" sz="2000" dirty="0">
              <a:latin typeface="Arial" pitchFamily="34" charset="0"/>
              <a:cs typeface="Arial" pitchFamily="34" charset="0"/>
            </a:endParaRPr>
          </a:p>
          <a:p>
            <a:endParaRPr lang="en-US" altLang="en-US" dirty="0"/>
          </a:p>
        </p:txBody>
      </p:sp>
      <p:sp>
        <p:nvSpPr>
          <p:cNvPr id="14340" name="Text Placeholder 9"/>
          <p:cNvSpPr>
            <a:spLocks noGrp="1"/>
          </p:cNvSpPr>
          <p:nvPr>
            <p:ph type="body" sz="quarter" idx="3"/>
          </p:nvPr>
        </p:nvSpPr>
        <p:spPr>
          <a:xfrm>
            <a:off x="4613275" y="1982788"/>
            <a:ext cx="4041775" cy="639762"/>
          </a:xfrm>
        </p:spPr>
        <p:txBody>
          <a:bodyPr/>
          <a:lstStyle/>
          <a:p>
            <a:pPr algn="ctr"/>
            <a:r>
              <a:rPr lang="en-US" altLang="en-US" sz="2800" dirty="0">
                <a:solidFill>
                  <a:srgbClr val="053A99"/>
                </a:solidFill>
                <a:latin typeface="Arial" pitchFamily="34" charset="0"/>
                <a:cs typeface="Arial" pitchFamily="34" charset="0"/>
              </a:rPr>
              <a:t>Objectives</a:t>
            </a:r>
          </a:p>
        </p:txBody>
      </p:sp>
      <p:sp>
        <p:nvSpPr>
          <p:cNvPr id="14341" name="Content Placeholder 10"/>
          <p:cNvSpPr>
            <a:spLocks noGrp="1"/>
          </p:cNvSpPr>
          <p:nvPr>
            <p:ph sz="quarter" idx="4"/>
          </p:nvPr>
        </p:nvSpPr>
        <p:spPr>
          <a:xfrm>
            <a:off x="4765675" y="2851150"/>
            <a:ext cx="4041775" cy="2438400"/>
          </a:xfrm>
        </p:spPr>
        <p:txBody>
          <a:bodyPr/>
          <a:lstStyle/>
          <a:p>
            <a:pPr eaLnBrk="1" hangingPunct="1">
              <a:buFont typeface="Arial" pitchFamily="34" charset="0"/>
              <a:buBlip>
                <a:blip r:embed="rId3"/>
              </a:buBlip>
            </a:pPr>
            <a:r>
              <a:rPr lang="en-US" altLang="en-US" i="1" dirty="0">
                <a:latin typeface="Arial" pitchFamily="34" charset="0"/>
              </a:rPr>
              <a:t>Character Development</a:t>
            </a:r>
          </a:p>
          <a:p>
            <a:pPr eaLnBrk="1" hangingPunct="1">
              <a:buFont typeface="Arial" pitchFamily="34" charset="0"/>
              <a:buBlip>
                <a:blip r:embed="rId3"/>
              </a:buBlip>
            </a:pPr>
            <a:r>
              <a:rPr lang="en-US" altLang="en-US" i="1" dirty="0">
                <a:latin typeface="Arial" pitchFamily="34" charset="0"/>
              </a:rPr>
              <a:t>Citizenship Training</a:t>
            </a:r>
          </a:p>
          <a:p>
            <a:pPr eaLnBrk="1" hangingPunct="1">
              <a:buFont typeface="Arial" pitchFamily="34" charset="0"/>
              <a:buBlip>
                <a:blip r:embed="rId3"/>
              </a:buBlip>
            </a:pPr>
            <a:r>
              <a:rPr lang="en-US" altLang="en-US" i="1" dirty="0">
                <a:latin typeface="Arial" pitchFamily="34" charset="0"/>
              </a:rPr>
              <a:t>Leadership</a:t>
            </a:r>
          </a:p>
          <a:p>
            <a:pPr eaLnBrk="1" hangingPunct="1">
              <a:buFont typeface="Arial" pitchFamily="34" charset="0"/>
              <a:buBlip>
                <a:blip r:embed="rId3"/>
              </a:buBlip>
            </a:pPr>
            <a:r>
              <a:rPr lang="en-US" altLang="en-US" i="1" dirty="0">
                <a:latin typeface="Arial" pitchFamily="34" charset="0"/>
              </a:rPr>
              <a:t>Mental and Physical Fitness</a:t>
            </a:r>
            <a:endParaRPr lang="en-US" altLang="en-US" dirty="0"/>
          </a:p>
        </p:txBody>
      </p:sp>
      <p:pic>
        <p:nvPicPr>
          <p:cNvPr id="14342" name="Picture 7" descr="Boy Scout Clip Art 5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7490" y="4807760"/>
            <a:ext cx="1159597" cy="13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43552" y="369627"/>
            <a:ext cx="8229600" cy="694898"/>
          </a:xfrm>
        </p:spPr>
        <p:txBody>
          <a:bodyPr/>
          <a:lstStyle/>
          <a:p>
            <a:r>
              <a:rPr lang="en-US" altLang="en-US" sz="3200" dirty="0">
                <a:solidFill>
                  <a:srgbClr val="0B5900"/>
                </a:solidFill>
                <a:latin typeface="Arial" pitchFamily="34" charset="0"/>
                <a:cs typeface="Arial" pitchFamily="34" charset="0"/>
              </a:rPr>
              <a:t>Service Project Fundraising</a:t>
            </a:r>
          </a:p>
        </p:txBody>
      </p:sp>
      <p:sp>
        <p:nvSpPr>
          <p:cNvPr id="31746" name="Content Placeholder 2"/>
          <p:cNvSpPr>
            <a:spLocks noGrp="1"/>
          </p:cNvSpPr>
          <p:nvPr>
            <p:ph idx="1"/>
          </p:nvPr>
        </p:nvSpPr>
        <p:spPr>
          <a:xfrm>
            <a:off x="0" y="1219840"/>
            <a:ext cx="9034818" cy="4839767"/>
          </a:xfrm>
        </p:spPr>
        <p:txBody>
          <a:bodyPr/>
          <a:lstStyle/>
          <a:p>
            <a:pPr lvl="1">
              <a:spcBef>
                <a:spcPct val="0"/>
              </a:spcBef>
              <a:spcAft>
                <a:spcPts val="1600"/>
              </a:spcAft>
              <a:buFont typeface="Arial" pitchFamily="34" charset="0"/>
              <a:buBlip>
                <a:blip r:embed="rId3"/>
              </a:buBlip>
            </a:pPr>
            <a:r>
              <a:rPr lang="en-US" altLang="en-US" sz="2400" dirty="0">
                <a:solidFill>
                  <a:srgbClr val="000000"/>
                </a:solidFill>
                <a:latin typeface="Arial" pitchFamily="34" charset="0"/>
                <a:cs typeface="Arial" pitchFamily="34" charset="0"/>
              </a:rPr>
              <a:t>Projects cannot be primarily fundraisers. </a:t>
            </a:r>
          </a:p>
          <a:p>
            <a:pPr lvl="1">
              <a:spcBef>
                <a:spcPct val="0"/>
              </a:spcBef>
              <a:spcAft>
                <a:spcPts val="1600"/>
              </a:spcAft>
              <a:buFont typeface="Arial" pitchFamily="34" charset="0"/>
              <a:buBlip>
                <a:blip r:embed="rId3"/>
              </a:buBlip>
            </a:pPr>
            <a:r>
              <a:rPr lang="en-US" altLang="en-US" sz="2400" dirty="0">
                <a:solidFill>
                  <a:srgbClr val="000000"/>
                </a:solidFill>
                <a:latin typeface="Arial" pitchFamily="34" charset="0"/>
                <a:cs typeface="Arial" pitchFamily="34" charset="0"/>
              </a:rPr>
              <a:t>Fundraising is permitted only to facilitate a project.</a:t>
            </a:r>
          </a:p>
          <a:p>
            <a:pPr lvl="1">
              <a:spcBef>
                <a:spcPct val="0"/>
              </a:spcBef>
              <a:spcAft>
                <a:spcPts val="1600"/>
              </a:spcAft>
              <a:buFont typeface="Arial" pitchFamily="34" charset="0"/>
              <a:buBlip>
                <a:blip r:embed="rId3"/>
              </a:buBlip>
            </a:pPr>
            <a:r>
              <a:rPr lang="en-US" altLang="en-US" sz="2400" dirty="0">
                <a:solidFill>
                  <a:srgbClr val="000000"/>
                </a:solidFill>
                <a:latin typeface="Arial" pitchFamily="34" charset="0"/>
                <a:cs typeface="Arial" pitchFamily="34" charset="0"/>
              </a:rPr>
              <a:t>Contributions from the candidate, parents, relatives, unit, chartered organization, or beneficiary do not require a fundraising application.</a:t>
            </a:r>
          </a:p>
          <a:p>
            <a:pPr lvl="1">
              <a:spcBef>
                <a:spcPct val="0"/>
              </a:spcBef>
              <a:spcAft>
                <a:spcPts val="1600"/>
              </a:spcAft>
              <a:buFont typeface="Arial" pitchFamily="34" charset="0"/>
              <a:buBlip>
                <a:blip r:embed="rId3"/>
              </a:buBlip>
            </a:pPr>
            <a:r>
              <a:rPr lang="en-US" altLang="en-US" sz="2400" dirty="0">
                <a:solidFill>
                  <a:srgbClr val="000000"/>
                </a:solidFill>
                <a:latin typeface="Arial" pitchFamily="34" charset="0"/>
                <a:cs typeface="Arial" pitchFamily="34" charset="0"/>
              </a:rPr>
              <a:t>All other fundraising must be approved by the unit, district or </a:t>
            </a:r>
            <a:r>
              <a:rPr lang="en-US" altLang="en-US" sz="2400" dirty="0">
                <a:latin typeface="Arial" pitchFamily="34" charset="0"/>
                <a:cs typeface="Arial" pitchFamily="34" charset="0"/>
              </a:rPr>
              <a:t>council. </a:t>
            </a:r>
          </a:p>
          <a:p>
            <a:pPr lvl="1">
              <a:spcBef>
                <a:spcPct val="0"/>
              </a:spcBef>
              <a:spcAft>
                <a:spcPts val="1600"/>
              </a:spcAft>
              <a:buBlip>
                <a:blip r:embed="rId3"/>
              </a:buBlip>
            </a:pPr>
            <a:r>
              <a:rPr lang="en-US" altLang="en-US" sz="2400" dirty="0">
                <a:latin typeface="Arial" pitchFamily="34" charset="0"/>
                <a:cs typeface="Arial" pitchFamily="34" charset="0"/>
              </a:rPr>
              <a:t>Additional information is in the Project Workbook and at    </a:t>
            </a:r>
            <a:r>
              <a:rPr lang="en-US" altLang="en-US" sz="2400" dirty="0">
                <a:latin typeface="Arial" pitchFamily="34" charset="0"/>
                <a:cs typeface="Arial" pitchFamily="34" charset="0"/>
                <a:hlinkClick r:id="rId4"/>
              </a:rPr>
              <a:t>https://ppcbsa.org/committees/advancement/eagle/</a:t>
            </a:r>
            <a:endParaRPr lang="en-US" altLang="en-US" sz="2400" dirty="0">
              <a:latin typeface="Arial" pitchFamily="34" charset="0"/>
              <a:cs typeface="Arial" pitchFamily="34" charset="0"/>
            </a:endParaRPr>
          </a:p>
          <a:p>
            <a:pPr marL="457200" lvl="1" indent="0">
              <a:spcBef>
                <a:spcPct val="0"/>
              </a:spcBef>
              <a:spcAft>
                <a:spcPts val="1600"/>
              </a:spcAft>
              <a:buNone/>
            </a:pPr>
            <a:endParaRPr lang="en-US" altLang="en-US" sz="24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45037" y="1168400"/>
            <a:ext cx="8482013" cy="4901096"/>
          </a:xfrm>
        </p:spPr>
        <p:txBody>
          <a:bodyPr/>
          <a:lstStyle/>
          <a:p>
            <a:pPr>
              <a:spcBef>
                <a:spcPts val="1600"/>
              </a:spcBef>
              <a:buFont typeface="Arial" pitchFamily="34" charset="0"/>
              <a:buBlip>
                <a:blip r:embed="rId3"/>
              </a:buBlip>
            </a:pPr>
            <a:r>
              <a:rPr lang="en-US" altLang="en-US" sz="1800" dirty="0">
                <a:solidFill>
                  <a:srgbClr val="000000"/>
                </a:solidFill>
                <a:latin typeface="Arial" pitchFamily="34" charset="0"/>
                <a:cs typeface="Arial" pitchFamily="34" charset="0"/>
              </a:rPr>
              <a:t>Fundraising Applications, if needed, should be submitted to the                      District Advancement Chair with the project proposal.</a:t>
            </a:r>
          </a:p>
          <a:p>
            <a:pPr>
              <a:spcBef>
                <a:spcPts val="1600"/>
              </a:spcBef>
              <a:buFont typeface="Arial" pitchFamily="34" charset="0"/>
              <a:buBlip>
                <a:blip r:embed="rId3"/>
              </a:buBlip>
            </a:pPr>
            <a:r>
              <a:rPr lang="en-US" altLang="en-US" sz="1800" dirty="0">
                <a:solidFill>
                  <a:srgbClr val="000000"/>
                </a:solidFill>
                <a:latin typeface="Arial" pitchFamily="34" charset="0"/>
                <a:cs typeface="Arial" pitchFamily="34" charset="0"/>
              </a:rPr>
              <a:t>Unit Leader and Project Beneficiary approve all Fundraising Applications.</a:t>
            </a:r>
          </a:p>
          <a:p>
            <a:pPr>
              <a:spcBef>
                <a:spcPts val="1600"/>
              </a:spcBef>
              <a:buFont typeface="Arial" pitchFamily="34" charset="0"/>
              <a:buBlip>
                <a:blip r:embed="rId3"/>
              </a:buBlip>
            </a:pPr>
            <a:r>
              <a:rPr lang="en-US" altLang="en-US" sz="1800" dirty="0">
                <a:solidFill>
                  <a:srgbClr val="000000"/>
                </a:solidFill>
                <a:latin typeface="Arial" pitchFamily="34" charset="0"/>
                <a:cs typeface="Arial" pitchFamily="34" charset="0"/>
              </a:rPr>
              <a:t>Unit Committee or Committee Chair approve amounts up to $2,500.00 </a:t>
            </a:r>
            <a:r>
              <a:rPr lang="en-US" altLang="en-US" sz="1800" b="1" dirty="0">
                <a:solidFill>
                  <a:srgbClr val="000000"/>
                </a:solidFill>
                <a:latin typeface="Arial" pitchFamily="34" charset="0"/>
                <a:cs typeface="Arial" pitchFamily="34" charset="0"/>
              </a:rPr>
              <a:t>and provide the third signature.</a:t>
            </a:r>
          </a:p>
          <a:p>
            <a:pPr>
              <a:spcBef>
                <a:spcPts val="1600"/>
              </a:spcBef>
              <a:buFont typeface="Arial" pitchFamily="34" charset="0"/>
              <a:buBlip>
                <a:blip r:embed="rId3"/>
              </a:buBlip>
            </a:pPr>
            <a:r>
              <a:rPr lang="en-US" altLang="en-US" sz="1800" dirty="0">
                <a:solidFill>
                  <a:srgbClr val="000000"/>
                </a:solidFill>
                <a:latin typeface="Arial" pitchFamily="34" charset="0"/>
                <a:cs typeface="Arial" pitchFamily="34" charset="0"/>
              </a:rPr>
              <a:t>District Advancement Chair approves amounts between $2,500.00 and $10,000.00</a:t>
            </a:r>
          </a:p>
          <a:p>
            <a:pPr>
              <a:spcBef>
                <a:spcPts val="1600"/>
              </a:spcBef>
              <a:buFont typeface="Arial" pitchFamily="34" charset="0"/>
              <a:buBlip>
                <a:blip r:embed="rId3"/>
              </a:buBlip>
            </a:pPr>
            <a:r>
              <a:rPr lang="en-US" altLang="en-US" sz="1800" dirty="0">
                <a:solidFill>
                  <a:srgbClr val="000000"/>
                </a:solidFill>
                <a:latin typeface="Arial" pitchFamily="34" charset="0"/>
                <a:cs typeface="Arial" pitchFamily="34" charset="0"/>
              </a:rPr>
              <a:t>Amounts over $10,000.00 must be approved by the Council Finance Committee.</a:t>
            </a:r>
            <a:endParaRPr lang="en-US" altLang="en-US" sz="1800" dirty="0">
              <a:latin typeface="Arial" pitchFamily="34" charset="0"/>
              <a:cs typeface="Arial" pitchFamily="34" charset="0"/>
            </a:endParaRPr>
          </a:p>
          <a:p>
            <a:pPr>
              <a:spcBef>
                <a:spcPts val="1600"/>
              </a:spcBef>
              <a:buFont typeface="Arial" pitchFamily="34" charset="0"/>
              <a:buBlip>
                <a:blip r:embed="rId3"/>
              </a:buBlip>
            </a:pPr>
            <a:r>
              <a:rPr lang="en-US" altLang="en-US" sz="1800" dirty="0">
                <a:latin typeface="Arial" pitchFamily="34" charset="0"/>
                <a:cs typeface="Arial" pitchFamily="34" charset="0"/>
              </a:rPr>
              <a:t>Note that no Scout leader at any level has the authority to </a:t>
            </a:r>
            <a:r>
              <a:rPr lang="en-US" altLang="en-US" sz="1800" i="1" dirty="0">
                <a:latin typeface="Arial" pitchFamily="34" charset="0"/>
                <a:cs typeface="Arial" pitchFamily="34" charset="0"/>
              </a:rPr>
              <a:t>require</a:t>
            </a:r>
            <a:r>
              <a:rPr lang="en-US" altLang="en-US" sz="1800" dirty="0">
                <a:latin typeface="Arial" pitchFamily="34" charset="0"/>
                <a:cs typeface="Arial" pitchFamily="34" charset="0"/>
              </a:rPr>
              <a:t> fundraising for an Eagle project.</a:t>
            </a:r>
          </a:p>
          <a:p>
            <a:pPr>
              <a:spcBef>
                <a:spcPts val="1600"/>
              </a:spcBef>
              <a:buFont typeface="Arial" pitchFamily="34" charset="0"/>
              <a:buBlip>
                <a:blip r:embed="rId3"/>
              </a:buBlip>
            </a:pPr>
            <a:r>
              <a:rPr lang="en-US" altLang="en-US" sz="1800" dirty="0">
                <a:latin typeface="Arial" pitchFamily="34" charset="0"/>
                <a:cs typeface="Arial" pitchFamily="34" charset="0"/>
              </a:rPr>
              <a:t>These are Patriots’ Path Council limits.  Other councils may have different approval criteria</a:t>
            </a:r>
            <a:r>
              <a:rPr lang="en-US" altLang="en-US" sz="2000" dirty="0">
                <a:latin typeface="Arial" pitchFamily="34" charset="0"/>
                <a:cs typeface="Arial" pitchFamily="34" charset="0"/>
              </a:rPr>
              <a:t>.</a:t>
            </a:r>
          </a:p>
        </p:txBody>
      </p:sp>
      <p:sp>
        <p:nvSpPr>
          <p:cNvPr id="32770" name="Title 1"/>
          <p:cNvSpPr>
            <a:spLocks noGrp="1"/>
          </p:cNvSpPr>
          <p:nvPr>
            <p:ph type="title"/>
          </p:nvPr>
        </p:nvSpPr>
        <p:spPr>
          <a:xfrm>
            <a:off x="457200" y="325438"/>
            <a:ext cx="8229600" cy="842962"/>
          </a:xfrm>
        </p:spPr>
        <p:txBody>
          <a:bodyPr/>
          <a:lstStyle/>
          <a:p>
            <a:r>
              <a:rPr lang="en-US" altLang="en-US" sz="3200" dirty="0">
                <a:solidFill>
                  <a:srgbClr val="0B5900"/>
                </a:solidFill>
                <a:latin typeface="Arial" pitchFamily="34" charset="0"/>
                <a:cs typeface="Arial" pitchFamily="34" charset="0"/>
              </a:rPr>
              <a:t>Service Project Fundraising Application</a:t>
            </a:r>
          </a:p>
        </p:txBody>
      </p:sp>
    </p:spTree>
    <p:extLst>
      <p:ext uri="{BB962C8B-B14F-4D97-AF65-F5344CB8AC3E}">
        <p14:creationId xmlns:p14="http://schemas.microsoft.com/office/powerpoint/2010/main" val="396582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533400"/>
            <a:ext cx="9144000" cy="1143000"/>
          </a:xfrm>
        </p:spPr>
        <p:txBody>
          <a:bodyPr/>
          <a:lstStyle/>
          <a:p>
            <a:pPr>
              <a:lnSpc>
                <a:spcPct val="150000"/>
              </a:lnSpc>
            </a:pPr>
            <a:r>
              <a:rPr lang="en-US" altLang="en-US" sz="2800" dirty="0">
                <a:solidFill>
                  <a:srgbClr val="0B5900"/>
                </a:solidFill>
                <a:latin typeface="Arial" pitchFamily="34" charset="0"/>
                <a:cs typeface="Arial" pitchFamily="34" charset="0"/>
              </a:rPr>
              <a:t>Meeting with the District Representative</a:t>
            </a:r>
            <a:br>
              <a:rPr lang="en-US" altLang="en-US" sz="2800" dirty="0">
                <a:solidFill>
                  <a:srgbClr val="0B5900"/>
                </a:solidFill>
                <a:latin typeface="Arial" pitchFamily="34" charset="0"/>
                <a:cs typeface="Arial" pitchFamily="34" charset="0"/>
              </a:rPr>
            </a:br>
            <a:r>
              <a:rPr lang="en-US" altLang="en-US" sz="2400" dirty="0">
                <a:solidFill>
                  <a:srgbClr val="0B5900"/>
                </a:solidFill>
                <a:latin typeface="Arial" pitchFamily="34" charset="0"/>
                <a:cs typeface="Arial" pitchFamily="34" charset="0"/>
              </a:rPr>
              <a:t>Project Orientation</a:t>
            </a:r>
          </a:p>
        </p:txBody>
      </p:sp>
      <p:sp>
        <p:nvSpPr>
          <p:cNvPr id="27650" name="Content Placeholder 2"/>
          <p:cNvSpPr>
            <a:spLocks noGrp="1"/>
          </p:cNvSpPr>
          <p:nvPr>
            <p:ph idx="1"/>
          </p:nvPr>
        </p:nvSpPr>
        <p:spPr>
          <a:xfrm>
            <a:off x="457200" y="1814286"/>
            <a:ext cx="8229600" cy="3388779"/>
          </a:xfrm>
        </p:spPr>
        <p:txBody>
          <a:bodyPr/>
          <a:lstStyle/>
          <a:p>
            <a:pPr marL="0" indent="0" fontAlgn="ctr">
              <a:spcBef>
                <a:spcPct val="0"/>
              </a:spcBef>
              <a:spcAft>
                <a:spcPts val="800"/>
              </a:spcAft>
              <a:buFont typeface="Arial" pitchFamily="34" charset="0"/>
              <a:buNone/>
            </a:pPr>
            <a:r>
              <a:rPr lang="en-US" altLang="en-US" sz="2000" dirty="0">
                <a:latin typeface="Arial" pitchFamily="34" charset="0"/>
                <a:cs typeface="Arial" pitchFamily="34" charset="0"/>
              </a:rPr>
              <a:t>Before work begins on the final plan, the District Representative will meet with the Scout and discuss:</a:t>
            </a:r>
          </a:p>
          <a:p>
            <a:pPr lvl="1" fontAlgn="ctr">
              <a:spcBef>
                <a:spcPct val="0"/>
              </a:spcBef>
              <a:spcAft>
                <a:spcPts val="800"/>
              </a:spcAft>
              <a:buFont typeface="Courier New" pitchFamily="49" charset="0"/>
              <a:buBlip>
                <a:blip r:embed="rId3"/>
              </a:buBlip>
            </a:pPr>
            <a:r>
              <a:rPr lang="en-US" altLang="en-US" sz="2000" dirty="0">
                <a:latin typeface="Arial" pitchFamily="34" charset="0"/>
                <a:cs typeface="Arial" pitchFamily="34" charset="0"/>
              </a:rPr>
              <a:t>How the project proposal approval process went.</a:t>
            </a:r>
          </a:p>
          <a:p>
            <a:pPr lvl="1" fontAlgn="ctr">
              <a:spcBef>
                <a:spcPct val="0"/>
              </a:spcBef>
              <a:spcAft>
                <a:spcPts val="800"/>
              </a:spcAft>
              <a:buBlip>
                <a:blip r:embed="rId3"/>
              </a:buBlip>
            </a:pPr>
            <a:r>
              <a:rPr lang="en-US" altLang="en-US" sz="2000" dirty="0">
                <a:latin typeface="Arial" pitchFamily="34" charset="0"/>
                <a:cs typeface="Arial" pitchFamily="34" charset="0"/>
              </a:rPr>
              <a:t>The information requested in the </a:t>
            </a:r>
            <a:r>
              <a:rPr lang="en-US" altLang="en-US" sz="2000" i="1" dirty="0">
                <a:latin typeface="Arial" pitchFamily="34" charset="0"/>
                <a:cs typeface="Arial" pitchFamily="34" charset="0"/>
              </a:rPr>
              <a:t>Eagle Scout Service Project Workbook</a:t>
            </a:r>
            <a:r>
              <a:rPr lang="en-US" altLang="en-US" sz="2000" dirty="0">
                <a:latin typeface="Arial" pitchFamily="34" charset="0"/>
                <a:cs typeface="Arial" pitchFamily="34" charset="0"/>
              </a:rPr>
              <a:t> final plan section.  </a:t>
            </a:r>
            <a:endParaRPr lang="en-US" altLang="en-US" sz="2000" dirty="0">
              <a:solidFill>
                <a:srgbClr val="000000"/>
              </a:solidFill>
              <a:latin typeface="Arial" pitchFamily="34" charset="0"/>
              <a:cs typeface="Arial" pitchFamily="34" charset="0"/>
            </a:endParaRPr>
          </a:p>
          <a:p>
            <a:pPr lvl="1" fontAlgn="ctr">
              <a:spcBef>
                <a:spcPct val="0"/>
              </a:spcBef>
              <a:spcAft>
                <a:spcPts val="800"/>
              </a:spcAft>
              <a:buBlip>
                <a:blip r:embed="rId3"/>
              </a:buBlip>
            </a:pPr>
            <a:r>
              <a:rPr lang="en-US" altLang="en-US" sz="2000" dirty="0">
                <a:latin typeface="Arial" pitchFamily="34" charset="0"/>
                <a:cs typeface="Arial" pitchFamily="34" charset="0"/>
              </a:rPr>
              <a:t>How the Scout intends to plan the project, and then offer advice accordingly.</a:t>
            </a:r>
          </a:p>
          <a:p>
            <a:pPr lvl="1" fontAlgn="ctr">
              <a:spcBef>
                <a:spcPct val="0"/>
              </a:spcBef>
              <a:spcAft>
                <a:spcPts val="800"/>
              </a:spcAft>
              <a:buBlip>
                <a:blip r:embed="rId3"/>
              </a:buBlip>
            </a:pPr>
            <a:r>
              <a:rPr lang="en-US" altLang="en-US" sz="2000" dirty="0">
                <a:solidFill>
                  <a:srgbClr val="000000"/>
                </a:solidFill>
                <a:latin typeface="Arial" pitchFamily="34" charset="0"/>
                <a:cs typeface="Arial" pitchFamily="34" charset="0"/>
              </a:rPr>
              <a:t>Any issues, that </a:t>
            </a:r>
            <a:r>
              <a:rPr lang="en-US" altLang="en-US" sz="2000" dirty="0">
                <a:latin typeface="Arial" pitchFamily="34" charset="0"/>
                <a:cs typeface="Arial" pitchFamily="34" charset="0"/>
              </a:rPr>
              <a:t>if ignored, could stop work or create health, safety, or environmental issues.</a:t>
            </a:r>
          </a:p>
          <a:p>
            <a:pPr marL="457200" lvl="1" indent="0" fontAlgn="ctr">
              <a:spcBef>
                <a:spcPct val="0"/>
              </a:spcBef>
              <a:spcAft>
                <a:spcPts val="800"/>
              </a:spcAft>
              <a:buNone/>
            </a:pPr>
            <a:endParaRPr lang="en-US" altLang="en-US" sz="2400" dirty="0">
              <a:latin typeface="Arial" pitchFamily="34" charset="0"/>
              <a:cs typeface="Arial" pitchFamily="34" charset="0"/>
            </a:endParaRPr>
          </a:p>
          <a:p>
            <a:pPr lvl="1" fontAlgn="ctr">
              <a:spcBef>
                <a:spcPct val="0"/>
              </a:spcBef>
              <a:spcAft>
                <a:spcPts val="800"/>
              </a:spcAft>
            </a:pPr>
            <a:endParaRPr lang="en-US" altLang="en-US" sz="2400" dirty="0">
              <a:latin typeface="Arial" pitchFamily="34" charset="0"/>
              <a:cs typeface="Arial" pitchFamily="34" charset="0"/>
            </a:endParaRPr>
          </a:p>
          <a:p>
            <a:pPr lvl="1" fontAlgn="ctr">
              <a:spcBef>
                <a:spcPct val="0"/>
              </a:spcBef>
              <a:spcAft>
                <a:spcPts val="800"/>
              </a:spcAft>
            </a:pPr>
            <a:endParaRPr lang="en-US" altLang="en-US" sz="2400" dirty="0">
              <a:latin typeface="Arial" pitchFamily="34" charset="0"/>
              <a:cs typeface="Arial" pitchFamily="34" charset="0"/>
            </a:endParaRPr>
          </a:p>
        </p:txBody>
      </p:sp>
      <p:sp>
        <p:nvSpPr>
          <p:cNvPr id="2" name="TextBox 1"/>
          <p:cNvSpPr txBox="1"/>
          <p:nvPr/>
        </p:nvSpPr>
        <p:spPr>
          <a:xfrm>
            <a:off x="0" y="5460641"/>
            <a:ext cx="9144000" cy="707886"/>
          </a:xfrm>
          <a:prstGeom prst="rect">
            <a:avLst/>
          </a:prstGeom>
          <a:noFill/>
        </p:spPr>
        <p:txBody>
          <a:bodyPr wrap="square" rtlCol="0">
            <a:spAutoFit/>
          </a:bodyPr>
          <a:lstStyle/>
          <a:p>
            <a:pPr marL="0" lvl="1" algn="ctr"/>
            <a:r>
              <a:rPr lang="en-US" altLang="en-US" sz="2000" i="1" dirty="0">
                <a:latin typeface="Arial" pitchFamily="34" charset="0"/>
                <a:cs typeface="Arial" pitchFamily="34" charset="0"/>
              </a:rPr>
              <a:t>The Scout’s parent should attend this meeting. If the Scout so desires the Eagle Mentor may attend as well.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463550"/>
            <a:ext cx="9144000" cy="1143000"/>
          </a:xfrm>
        </p:spPr>
        <p:txBody>
          <a:bodyPr/>
          <a:lstStyle/>
          <a:p>
            <a:pPr>
              <a:lnSpc>
                <a:spcPct val="150000"/>
              </a:lnSpc>
            </a:pPr>
            <a:r>
              <a:rPr lang="en-US" altLang="en-US" sz="2800" dirty="0">
                <a:solidFill>
                  <a:srgbClr val="0B5900"/>
                </a:solidFill>
                <a:latin typeface="Arial" pitchFamily="34" charset="0"/>
                <a:cs typeface="Arial" pitchFamily="34" charset="0"/>
              </a:rPr>
              <a:t>Discussions with the District Representative</a:t>
            </a:r>
            <a:br>
              <a:rPr lang="en-US" altLang="en-US" sz="3200" dirty="0">
                <a:solidFill>
                  <a:srgbClr val="0B5900"/>
                </a:solidFill>
                <a:latin typeface="Arial" pitchFamily="34" charset="0"/>
                <a:cs typeface="Arial" pitchFamily="34" charset="0"/>
              </a:rPr>
            </a:br>
            <a:r>
              <a:rPr lang="en-US" altLang="en-US" sz="2400" dirty="0">
                <a:solidFill>
                  <a:srgbClr val="0B5900"/>
                </a:solidFill>
                <a:latin typeface="Arial" pitchFamily="34" charset="0"/>
                <a:cs typeface="Arial" pitchFamily="34" charset="0"/>
              </a:rPr>
              <a:t>Detailed Planning and Future Communication</a:t>
            </a:r>
          </a:p>
        </p:txBody>
      </p:sp>
      <p:sp>
        <p:nvSpPr>
          <p:cNvPr id="3" name="Content Placeholder 2"/>
          <p:cNvSpPr>
            <a:spLocks noGrp="1"/>
          </p:cNvSpPr>
          <p:nvPr>
            <p:ph idx="1"/>
          </p:nvPr>
        </p:nvSpPr>
        <p:spPr>
          <a:xfrm>
            <a:off x="381000" y="1896260"/>
            <a:ext cx="8229600" cy="4202409"/>
          </a:xfrm>
        </p:spPr>
        <p:txBody>
          <a:bodyPr/>
          <a:lstStyle/>
          <a:p>
            <a:pPr marL="0" indent="0" fontAlgn="ctr">
              <a:spcBef>
                <a:spcPts val="0"/>
              </a:spcBef>
              <a:spcAft>
                <a:spcPts val="1600"/>
              </a:spcAft>
              <a:buNone/>
              <a:defRPr/>
            </a:pPr>
            <a:r>
              <a:rPr lang="en-US" altLang="en-US" sz="2400" dirty="0">
                <a:latin typeface="Arial" pitchFamily="34" charset="0"/>
                <a:cs typeface="Arial" pitchFamily="34" charset="0"/>
              </a:rPr>
              <a:t>The District Representative will:</a:t>
            </a:r>
          </a:p>
          <a:p>
            <a:pPr marL="403225" indent="-403225" fontAlgn="ctr">
              <a:spcBef>
                <a:spcPts val="0"/>
              </a:spcBef>
              <a:spcAft>
                <a:spcPts val="1600"/>
              </a:spcAft>
              <a:buFont typeface="Arial" charset="0"/>
              <a:buBlip>
                <a:blip r:embed="rId3"/>
              </a:buBlip>
              <a:defRPr/>
            </a:pPr>
            <a:r>
              <a:rPr lang="en-US" sz="2400" dirty="0">
                <a:solidFill>
                  <a:srgbClr val="000000"/>
                </a:solidFill>
                <a:latin typeface="Arial" pitchFamily="34" charset="0"/>
                <a:ea typeface="+mn-ea"/>
                <a:cs typeface="Arial" pitchFamily="34" charset="0"/>
              </a:rPr>
              <a:t>Encourage the Scout to start work on detailed plans and to develop a completion schedule.</a:t>
            </a:r>
          </a:p>
          <a:p>
            <a:pPr marL="403225" indent="-403225" fontAlgn="ctr">
              <a:spcBef>
                <a:spcPts val="0"/>
              </a:spcBef>
              <a:spcAft>
                <a:spcPts val="1600"/>
              </a:spcAft>
              <a:buFont typeface="Arial" charset="0"/>
              <a:buBlip>
                <a:blip r:embed="rId3"/>
              </a:buBlip>
              <a:defRPr/>
            </a:pPr>
            <a:r>
              <a:rPr lang="en-US" sz="2400" dirty="0">
                <a:solidFill>
                  <a:srgbClr val="000000"/>
                </a:solidFill>
                <a:latin typeface="Arial" pitchFamily="34" charset="0"/>
                <a:ea typeface="+mn-ea"/>
                <a:cs typeface="Arial" pitchFamily="34" charset="0"/>
              </a:rPr>
              <a:t>Emphasize how important it is for the beneficiary to approve what will be done.</a:t>
            </a:r>
          </a:p>
          <a:p>
            <a:pPr marL="403225" indent="-403225">
              <a:spcBef>
                <a:spcPts val="0"/>
              </a:spcBef>
              <a:spcAft>
                <a:spcPts val="1600"/>
              </a:spcAft>
              <a:buFont typeface="Arial" charset="0"/>
              <a:buBlip>
                <a:blip r:embed="rId3"/>
              </a:buBlip>
              <a:defRPr/>
            </a:pPr>
            <a:r>
              <a:rPr lang="en-US" sz="2400" dirty="0">
                <a:solidFill>
                  <a:srgbClr val="000000"/>
                </a:solidFill>
                <a:latin typeface="Arial" pitchFamily="34" charset="0"/>
                <a:ea typeface="+mn-ea"/>
                <a:cs typeface="Arial" pitchFamily="34" charset="0"/>
              </a:rPr>
              <a:t>Discuss beneficiary-obtained building or environmental permits and the timing involved.</a:t>
            </a:r>
          </a:p>
          <a:p>
            <a:pPr marL="403225" indent="-403225">
              <a:spcBef>
                <a:spcPts val="0"/>
              </a:spcBef>
              <a:spcAft>
                <a:spcPts val="1600"/>
              </a:spcAft>
              <a:buFont typeface="Arial" charset="0"/>
              <a:buBlip>
                <a:blip r:embed="rId3"/>
              </a:buBlip>
              <a:defRPr/>
            </a:pPr>
            <a:r>
              <a:rPr lang="en-US" sz="2400" dirty="0">
                <a:solidFill>
                  <a:srgbClr val="000000"/>
                </a:solidFill>
                <a:latin typeface="Arial" pitchFamily="34" charset="0"/>
                <a:ea typeface="+mn-ea"/>
                <a:cs typeface="Arial" pitchFamily="34" charset="0"/>
              </a:rPr>
              <a:t>Discuss any special skills required to execute the requirement.</a:t>
            </a:r>
            <a:r>
              <a:rPr lang="en-US" sz="2400" strike="sngStrike" dirty="0">
                <a:solidFill>
                  <a:srgbClr val="000000"/>
                </a:solidFill>
                <a:latin typeface="Arial" pitchFamily="34" charset="0"/>
                <a:ea typeface="+mn-ea"/>
                <a:cs typeface="Arial"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406400"/>
            <a:ext cx="8229600" cy="1143000"/>
          </a:xfrm>
        </p:spPr>
        <p:txBody>
          <a:bodyPr/>
          <a:lstStyle/>
          <a:p>
            <a:pPr>
              <a:lnSpc>
                <a:spcPct val="150000"/>
              </a:lnSpc>
            </a:pPr>
            <a:r>
              <a:rPr lang="en-US" altLang="en-US" sz="3600" dirty="0">
                <a:solidFill>
                  <a:srgbClr val="0B5900"/>
                </a:solidFill>
                <a:latin typeface="Arial" pitchFamily="34" charset="0"/>
                <a:cs typeface="Arial" pitchFamily="34" charset="0"/>
              </a:rPr>
              <a:t>Project Plan Elements</a:t>
            </a:r>
          </a:p>
        </p:txBody>
      </p:sp>
      <p:sp>
        <p:nvSpPr>
          <p:cNvPr id="3" name="Content Placeholder 2"/>
          <p:cNvSpPr>
            <a:spLocks noGrp="1"/>
          </p:cNvSpPr>
          <p:nvPr>
            <p:ph sz="half" idx="1"/>
          </p:nvPr>
        </p:nvSpPr>
        <p:spPr>
          <a:xfrm>
            <a:off x="533400" y="1549400"/>
            <a:ext cx="4038600" cy="4562475"/>
          </a:xfrm>
        </p:spPr>
        <p:txBody>
          <a:bodyPr/>
          <a:lstStyle/>
          <a:p>
            <a:pPr>
              <a:spcBef>
                <a:spcPts val="0"/>
              </a:spcBef>
              <a:spcAft>
                <a:spcPts val="1600"/>
              </a:spcAft>
              <a:buSzPct val="100000"/>
              <a:buFont typeface="Arial" charset="0"/>
              <a:buBlip>
                <a:blip r:embed="rId3"/>
              </a:buBlip>
              <a:defRPr/>
            </a:pPr>
            <a:r>
              <a:rPr lang="en-US" sz="2400" dirty="0">
                <a:latin typeface="Arial" panose="020B0604020202020204" pitchFamily="34" charset="0"/>
                <a:ea typeface="+mn-ea"/>
                <a:cs typeface="Arial" panose="020B0604020202020204" pitchFamily="34" charset="0"/>
              </a:rPr>
              <a:t>Proposal review comments</a:t>
            </a:r>
          </a:p>
          <a:p>
            <a:pPr>
              <a:spcBef>
                <a:spcPts val="0"/>
              </a:spcBef>
              <a:spcAft>
                <a:spcPts val="1600"/>
              </a:spcAft>
              <a:buSzPct val="100000"/>
              <a:buFont typeface="Arial" charset="0"/>
              <a:buBlip>
                <a:blip r:embed="rId3"/>
              </a:buBlip>
              <a:defRPr/>
            </a:pPr>
            <a:r>
              <a:rPr lang="en-US" sz="2400" dirty="0">
                <a:latin typeface="Arial" panose="020B0604020202020204" pitchFamily="34" charset="0"/>
                <a:ea typeface="+mn-ea"/>
                <a:cs typeface="Arial" panose="020B0604020202020204" pitchFamily="34" charset="0"/>
              </a:rPr>
              <a:t>Project description &amp; changes</a:t>
            </a:r>
            <a:endParaRPr lang="en-US" sz="2400" dirty="0">
              <a:solidFill>
                <a:srgbClr val="000000"/>
              </a:solidFill>
              <a:latin typeface="Arial" panose="020B0604020202020204" pitchFamily="34" charset="0"/>
              <a:ea typeface="+mn-ea"/>
              <a:cs typeface="Arial" panose="020B0604020202020204" pitchFamily="34" charset="0"/>
            </a:endParaRPr>
          </a:p>
          <a:p>
            <a:pPr>
              <a:spcBef>
                <a:spcPts val="0"/>
              </a:spcBef>
              <a:spcAft>
                <a:spcPts val="1600"/>
              </a:spcAft>
              <a:buSzPct val="100000"/>
              <a:buFont typeface="Arial" charset="0"/>
              <a:buBlip>
                <a:blip r:embed="rId3"/>
              </a:buBlip>
              <a:defRPr/>
            </a:pPr>
            <a:r>
              <a:rPr lang="en-US" sz="2400" dirty="0">
                <a:solidFill>
                  <a:srgbClr val="000000"/>
                </a:solidFill>
                <a:latin typeface="Arial" panose="020B0604020202020204" pitchFamily="34" charset="0"/>
                <a:ea typeface="+mn-ea"/>
                <a:cs typeface="Arial" panose="020B0604020202020204" pitchFamily="34" charset="0"/>
              </a:rPr>
              <a:t>Prese</a:t>
            </a:r>
            <a:r>
              <a:rPr lang="en-US" sz="2400" i="1" dirty="0">
                <a:solidFill>
                  <a:srgbClr val="000000"/>
                </a:solidFill>
                <a:latin typeface="Arial" panose="020B0604020202020204" pitchFamily="34" charset="0"/>
                <a:ea typeface="+mn-ea"/>
                <a:cs typeface="Arial" panose="020B0604020202020204" pitchFamily="34" charset="0"/>
              </a:rPr>
              <a:t>n</a:t>
            </a:r>
            <a:r>
              <a:rPr lang="en-US" sz="2400" dirty="0">
                <a:solidFill>
                  <a:srgbClr val="000000"/>
                </a:solidFill>
                <a:latin typeface="Arial" panose="020B0604020202020204" pitchFamily="34" charset="0"/>
                <a:ea typeface="+mn-ea"/>
                <a:cs typeface="Arial" panose="020B0604020202020204" pitchFamily="34" charset="0"/>
              </a:rPr>
              <a:t>t conditions</a:t>
            </a:r>
          </a:p>
          <a:p>
            <a:pPr>
              <a:spcBef>
                <a:spcPts val="0"/>
              </a:spcBef>
              <a:spcAft>
                <a:spcPts val="1600"/>
              </a:spcAft>
              <a:buSzPct val="100000"/>
              <a:buFont typeface="Arial" charset="0"/>
              <a:buBlip>
                <a:blip r:embed="rId3"/>
              </a:buBlip>
              <a:defRPr/>
            </a:pPr>
            <a:r>
              <a:rPr lang="en-US" sz="2400" dirty="0">
                <a:solidFill>
                  <a:srgbClr val="000000"/>
                </a:solidFill>
                <a:latin typeface="Arial" panose="020B0604020202020204" pitchFamily="34" charset="0"/>
                <a:ea typeface="+mn-ea"/>
                <a:cs typeface="Arial" panose="020B0604020202020204" pitchFamily="34" charset="0"/>
              </a:rPr>
              <a:t>Project phases</a:t>
            </a:r>
            <a:r>
              <a:rPr lang="en-US" sz="2400" strike="sngStrike" dirty="0">
                <a:solidFill>
                  <a:srgbClr val="000000"/>
                </a:solidFill>
                <a:latin typeface="Arial" panose="020B0604020202020204" pitchFamily="34" charset="0"/>
                <a:ea typeface="+mn-ea"/>
                <a:cs typeface="Arial" panose="020B0604020202020204" pitchFamily="34" charset="0"/>
              </a:rPr>
              <a:t> </a:t>
            </a:r>
          </a:p>
          <a:p>
            <a:pPr>
              <a:spcBef>
                <a:spcPts val="0"/>
              </a:spcBef>
              <a:spcAft>
                <a:spcPts val="1600"/>
              </a:spcAft>
              <a:buSzPct val="100000"/>
              <a:buFont typeface="Arial" charset="0"/>
              <a:buBlip>
                <a:blip r:embed="rId3"/>
              </a:buBlip>
              <a:defRPr/>
            </a:pPr>
            <a:r>
              <a:rPr lang="en-US" sz="2400" dirty="0">
                <a:solidFill>
                  <a:srgbClr val="000000"/>
                </a:solidFill>
                <a:latin typeface="Arial" panose="020B0604020202020204" pitchFamily="34" charset="0"/>
                <a:ea typeface="+mn-ea"/>
                <a:cs typeface="Arial" panose="020B0604020202020204" pitchFamily="34" charset="0"/>
              </a:rPr>
              <a:t>Work processes</a:t>
            </a:r>
          </a:p>
          <a:p>
            <a:pPr>
              <a:spcBef>
                <a:spcPts val="0"/>
              </a:spcBef>
              <a:spcAft>
                <a:spcPts val="1600"/>
              </a:spcAft>
              <a:buSzPct val="100000"/>
              <a:buFont typeface="Arial" charset="0"/>
              <a:buBlip>
                <a:blip r:embed="rId3"/>
              </a:buBlip>
              <a:defRPr/>
            </a:pPr>
            <a:r>
              <a:rPr lang="en-US" sz="2400" dirty="0">
                <a:solidFill>
                  <a:srgbClr val="000000"/>
                </a:solidFill>
                <a:latin typeface="Arial" panose="020B0604020202020204" pitchFamily="34" charset="0"/>
                <a:ea typeface="+mn-ea"/>
                <a:cs typeface="Arial" panose="020B0604020202020204" pitchFamily="34" charset="0"/>
              </a:rPr>
              <a:t>Attachments</a:t>
            </a:r>
          </a:p>
          <a:p>
            <a:pPr>
              <a:spcBef>
                <a:spcPts val="0"/>
              </a:spcBef>
              <a:spcAft>
                <a:spcPts val="1600"/>
              </a:spcAft>
              <a:buSzPct val="100000"/>
              <a:buFont typeface="Arial" charset="0"/>
              <a:buBlip>
                <a:blip r:embed="rId3"/>
              </a:buBlip>
              <a:defRPr/>
            </a:pPr>
            <a:r>
              <a:rPr lang="en-US" sz="2400" dirty="0">
                <a:solidFill>
                  <a:srgbClr val="000000"/>
                </a:solidFill>
                <a:latin typeface="Arial" panose="020B0604020202020204" pitchFamily="34" charset="0"/>
                <a:ea typeface="+mn-ea"/>
                <a:cs typeface="Arial" panose="020B0604020202020204" pitchFamily="34" charset="0"/>
              </a:rPr>
              <a:t>Permits &amp; permissions</a:t>
            </a:r>
          </a:p>
          <a:p>
            <a:pPr>
              <a:spcBef>
                <a:spcPts val="0"/>
              </a:spcBef>
              <a:spcAft>
                <a:spcPts val="2000"/>
              </a:spcAft>
              <a:buSzPct val="100000"/>
              <a:buFont typeface="Arial" charset="0"/>
              <a:buBlip>
                <a:blip r:embed="rId3"/>
              </a:buBlip>
              <a:defRPr/>
            </a:pPr>
            <a:endParaRPr lang="en-US" sz="2000" dirty="0">
              <a:latin typeface="Arial" panose="020B0604020202020204" pitchFamily="34" charset="0"/>
              <a:ea typeface="+mn-ea"/>
              <a:cs typeface="Arial" panose="020B0604020202020204" pitchFamily="34" charset="0"/>
            </a:endParaRPr>
          </a:p>
        </p:txBody>
      </p:sp>
      <p:sp>
        <p:nvSpPr>
          <p:cNvPr id="29699" name="Content Placeholder 3"/>
          <p:cNvSpPr>
            <a:spLocks noGrp="1"/>
          </p:cNvSpPr>
          <p:nvPr>
            <p:ph sz="half" idx="2"/>
          </p:nvPr>
        </p:nvSpPr>
        <p:spPr>
          <a:xfrm>
            <a:off x="4705350" y="1731963"/>
            <a:ext cx="4184650" cy="4379912"/>
          </a:xfrm>
        </p:spPr>
        <p:txBody>
          <a:bodyPr/>
          <a:lstStyle/>
          <a:p>
            <a:pPr>
              <a:spcBef>
                <a:spcPct val="0"/>
              </a:spcBef>
              <a:spcAft>
                <a:spcPts val="1600"/>
              </a:spcAft>
              <a:buFont typeface="Arial" pitchFamily="34" charset="0"/>
              <a:buBlip>
                <a:blip r:embed="rId4"/>
              </a:buBlip>
            </a:pPr>
            <a:r>
              <a:rPr lang="en-US" altLang="en-US" sz="2400" dirty="0">
                <a:latin typeface="Arial" pitchFamily="34" charset="0"/>
                <a:cs typeface="Arial" pitchFamily="34" charset="0"/>
              </a:rPr>
              <a:t>Materials, supplies, tools, &amp; other needs</a:t>
            </a:r>
          </a:p>
          <a:p>
            <a:pPr>
              <a:spcBef>
                <a:spcPct val="0"/>
              </a:spcBef>
              <a:spcAft>
                <a:spcPts val="1600"/>
              </a:spcAft>
              <a:buFont typeface="Arial" pitchFamily="34" charset="0"/>
              <a:buBlip>
                <a:blip r:embed="rId4"/>
              </a:buBlip>
            </a:pPr>
            <a:r>
              <a:rPr lang="en-US" altLang="en-US" sz="2400" dirty="0">
                <a:solidFill>
                  <a:srgbClr val="000000"/>
                </a:solidFill>
                <a:latin typeface="Arial" pitchFamily="34" charset="0"/>
                <a:cs typeface="Arial" pitchFamily="34" charset="0"/>
              </a:rPr>
              <a:t>Expenses &amp; revenue</a:t>
            </a:r>
          </a:p>
          <a:p>
            <a:pPr>
              <a:spcBef>
                <a:spcPct val="0"/>
              </a:spcBef>
              <a:spcAft>
                <a:spcPts val="1600"/>
              </a:spcAft>
              <a:buFont typeface="Arial" pitchFamily="34" charset="0"/>
              <a:buBlip>
                <a:blip r:embed="rId4"/>
              </a:buBlip>
            </a:pPr>
            <a:r>
              <a:rPr lang="en-US" altLang="en-US" sz="2400" dirty="0">
                <a:latin typeface="Arial" pitchFamily="34" charset="0"/>
                <a:cs typeface="Arial" pitchFamily="34" charset="0"/>
              </a:rPr>
              <a:t>Giving leadership</a:t>
            </a:r>
          </a:p>
          <a:p>
            <a:pPr>
              <a:spcBef>
                <a:spcPct val="0"/>
              </a:spcBef>
              <a:spcAft>
                <a:spcPts val="1600"/>
              </a:spcAft>
              <a:buFont typeface="Arial" pitchFamily="34" charset="0"/>
              <a:buBlip>
                <a:blip r:embed="rId4"/>
              </a:buBlip>
            </a:pPr>
            <a:r>
              <a:rPr lang="en-US" altLang="en-US" sz="2400" dirty="0">
                <a:latin typeface="Arial" pitchFamily="34" charset="0"/>
                <a:cs typeface="Arial" pitchFamily="34" charset="0"/>
              </a:rPr>
              <a:t>Logistics</a:t>
            </a:r>
          </a:p>
          <a:p>
            <a:pPr>
              <a:spcBef>
                <a:spcPct val="0"/>
              </a:spcBef>
              <a:spcAft>
                <a:spcPts val="1600"/>
              </a:spcAft>
              <a:buFont typeface="Arial" pitchFamily="34" charset="0"/>
              <a:buBlip>
                <a:blip r:embed="rId4"/>
              </a:buBlip>
            </a:pPr>
            <a:r>
              <a:rPr lang="en-US" altLang="en-US" sz="2400" dirty="0">
                <a:latin typeface="Arial" pitchFamily="34" charset="0"/>
                <a:cs typeface="Arial" pitchFamily="34" charset="0"/>
              </a:rPr>
              <a:t>Safety</a:t>
            </a:r>
          </a:p>
          <a:p>
            <a:pPr>
              <a:spcBef>
                <a:spcPct val="0"/>
              </a:spcBef>
              <a:spcAft>
                <a:spcPts val="1600"/>
              </a:spcAft>
              <a:buFont typeface="Arial" pitchFamily="34" charset="0"/>
              <a:buBlip>
                <a:blip r:embed="rId4"/>
              </a:buBlip>
            </a:pPr>
            <a:r>
              <a:rPr lang="en-US" altLang="en-US" sz="2400" dirty="0">
                <a:latin typeface="Arial" pitchFamily="34" charset="0"/>
                <a:cs typeface="Arial" pitchFamily="34" charset="0"/>
              </a:rPr>
              <a:t>Contingency plans</a:t>
            </a:r>
          </a:p>
          <a:p>
            <a:pPr>
              <a:spcBef>
                <a:spcPct val="0"/>
              </a:spcBef>
              <a:spcAft>
                <a:spcPts val="1600"/>
              </a:spcAft>
              <a:buFont typeface="Arial" pitchFamily="34" charset="0"/>
              <a:buBlip>
                <a:blip r:embed="rId4"/>
              </a:buBlip>
            </a:pPr>
            <a:r>
              <a:rPr lang="en-US" altLang="en-US" sz="2400" dirty="0">
                <a:latin typeface="Arial" pitchFamily="34" charset="0"/>
                <a:cs typeface="Arial" pitchFamily="34" charset="0"/>
              </a:rPr>
              <a:t>Mentor/Coach comments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382588"/>
            <a:ext cx="8229600" cy="1143000"/>
          </a:xfrm>
        </p:spPr>
        <p:txBody>
          <a:bodyPr/>
          <a:lstStyle/>
          <a:p>
            <a:r>
              <a:rPr lang="en-US" altLang="en-US" sz="3600" dirty="0">
                <a:solidFill>
                  <a:srgbClr val="0B5900"/>
                </a:solidFill>
                <a:latin typeface="Arial" pitchFamily="34" charset="0"/>
                <a:cs typeface="Arial" pitchFamily="34" charset="0"/>
              </a:rPr>
              <a:t>Reviewing the Project Plan</a:t>
            </a:r>
          </a:p>
        </p:txBody>
      </p:sp>
      <p:sp>
        <p:nvSpPr>
          <p:cNvPr id="33794" name="Content Placeholder 2"/>
          <p:cNvSpPr>
            <a:spLocks noGrp="1"/>
          </p:cNvSpPr>
          <p:nvPr>
            <p:ph idx="1"/>
          </p:nvPr>
        </p:nvSpPr>
        <p:spPr>
          <a:xfrm>
            <a:off x="360363" y="1371600"/>
            <a:ext cx="8586787" cy="4914900"/>
          </a:xfrm>
        </p:spPr>
        <p:txBody>
          <a:bodyPr/>
          <a:lstStyle/>
          <a:p>
            <a:pPr fontAlgn="ctr">
              <a:spcBef>
                <a:spcPct val="0"/>
              </a:spcBef>
              <a:spcAft>
                <a:spcPts val="1200"/>
              </a:spcAft>
              <a:buBlip>
                <a:blip r:embed="rId3"/>
              </a:buBlip>
            </a:pPr>
            <a:r>
              <a:rPr lang="en-US" altLang="en-US" sz="2400" dirty="0">
                <a:latin typeface="Arial" pitchFamily="34" charset="0"/>
                <a:cs typeface="Arial" pitchFamily="34" charset="0"/>
              </a:rPr>
              <a:t>Emphasize the importance of sharing the final plan with you before the project is scheduled and work begun.</a:t>
            </a:r>
            <a:endParaRPr lang="en-US" altLang="en-US" sz="2400" dirty="0">
              <a:solidFill>
                <a:srgbClr val="000000"/>
              </a:solidFill>
              <a:latin typeface="Arial" pitchFamily="34" charset="0"/>
              <a:cs typeface="Arial" pitchFamily="34" charset="0"/>
            </a:endParaRPr>
          </a:p>
          <a:p>
            <a:pPr fontAlgn="ctr">
              <a:spcBef>
                <a:spcPct val="0"/>
              </a:spcBef>
              <a:spcAft>
                <a:spcPts val="1200"/>
              </a:spcAft>
              <a:buFont typeface="Arial" pitchFamily="34" charset="0"/>
              <a:buBlip>
                <a:blip r:embed="rId3"/>
              </a:buBlip>
            </a:pPr>
            <a:r>
              <a:rPr lang="en-US" altLang="en-US" sz="2400" dirty="0">
                <a:solidFill>
                  <a:srgbClr val="000000"/>
                </a:solidFill>
                <a:latin typeface="Arial" pitchFamily="34" charset="0"/>
                <a:cs typeface="Arial" pitchFamily="34" charset="0"/>
              </a:rPr>
              <a:t>With the Scout, review the plan’s strengths, weaknesses, and risks. Suggest improvements where necessary.</a:t>
            </a:r>
          </a:p>
          <a:p>
            <a:pPr fontAlgn="ctr">
              <a:spcBef>
                <a:spcPct val="0"/>
              </a:spcBef>
              <a:spcAft>
                <a:spcPts val="1200"/>
              </a:spcAft>
              <a:buFont typeface="Arial" pitchFamily="34" charset="0"/>
              <a:buBlip>
                <a:blip r:embed="rId3"/>
              </a:buBlip>
            </a:pPr>
            <a:r>
              <a:rPr lang="en-US" altLang="en-US" sz="2400" dirty="0">
                <a:solidFill>
                  <a:srgbClr val="000000"/>
                </a:solidFill>
                <a:latin typeface="Arial" pitchFamily="34" charset="0"/>
                <a:cs typeface="Arial" pitchFamily="34" charset="0"/>
              </a:rPr>
              <a:t>Discuss leadership challenges that may be faced.</a:t>
            </a:r>
          </a:p>
          <a:p>
            <a:pPr fontAlgn="ctr">
              <a:spcBef>
                <a:spcPct val="0"/>
              </a:spcBef>
              <a:spcAft>
                <a:spcPts val="1200"/>
              </a:spcAft>
              <a:buFont typeface="Arial" pitchFamily="34" charset="0"/>
              <a:buBlip>
                <a:blip r:embed="rId3"/>
              </a:buBlip>
            </a:pPr>
            <a:r>
              <a:rPr lang="en-US" altLang="en-US" sz="2400" dirty="0">
                <a:solidFill>
                  <a:srgbClr val="000000"/>
                </a:solidFill>
                <a:latin typeface="Arial" pitchFamily="34" charset="0"/>
                <a:cs typeface="Arial" pitchFamily="34" charset="0"/>
              </a:rPr>
              <a:t>The Unit Eagle Mentor may meet with the Scout, the Scout’s parents, unit leader, or beneficiary to discuss concerns. </a:t>
            </a:r>
          </a:p>
          <a:p>
            <a:pPr marL="342900" lvl="1" indent="-342900" fontAlgn="ctr">
              <a:spcBef>
                <a:spcPct val="0"/>
              </a:spcBef>
              <a:spcAft>
                <a:spcPts val="1200"/>
              </a:spcAft>
              <a:buFont typeface="Courier New" pitchFamily="49" charset="0"/>
              <a:buBlip>
                <a:blip r:embed="rId3"/>
              </a:buBlip>
            </a:pPr>
            <a:r>
              <a:rPr lang="en-US" altLang="en-US" sz="2400" dirty="0">
                <a:solidFill>
                  <a:srgbClr val="000000"/>
                </a:solidFill>
                <a:latin typeface="Arial" pitchFamily="34" charset="0"/>
                <a:cs typeface="Arial" pitchFamily="34" charset="0"/>
              </a:rPr>
              <a:t>It is the Scout’s responsibility to implement the plan. </a:t>
            </a:r>
          </a:p>
          <a:p>
            <a:pPr marL="342900" lvl="1" indent="-342900" fontAlgn="ctr">
              <a:spcBef>
                <a:spcPct val="0"/>
              </a:spcBef>
              <a:spcAft>
                <a:spcPts val="1200"/>
              </a:spcAft>
              <a:buFont typeface="Courier New" pitchFamily="49" charset="0"/>
              <a:buBlip>
                <a:blip r:embed="rId3"/>
              </a:buBlip>
            </a:pPr>
            <a:r>
              <a:rPr lang="en-US" altLang="en-US" sz="2400" dirty="0">
                <a:solidFill>
                  <a:srgbClr val="000000"/>
                </a:solidFill>
                <a:latin typeface="Arial" pitchFamily="34" charset="0"/>
                <a:cs typeface="Arial" pitchFamily="34" charset="0"/>
              </a:rPr>
              <a:t>Final design issues are ultimately between the Scout </a:t>
            </a:r>
            <a:r>
              <a:rPr lang="en-US" altLang="en-US" sz="2400" dirty="0">
                <a:latin typeface="Arial" pitchFamily="34" charset="0"/>
                <a:cs typeface="Arial" pitchFamily="34" charset="0"/>
              </a:rPr>
              <a:t>and the beneficiary.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87338"/>
            <a:ext cx="8229600" cy="1143000"/>
          </a:xfrm>
        </p:spPr>
        <p:txBody>
          <a:bodyPr/>
          <a:lstStyle/>
          <a:p>
            <a:r>
              <a:rPr lang="en-US" altLang="en-US" sz="3600" dirty="0">
                <a:solidFill>
                  <a:srgbClr val="0B5900"/>
                </a:solidFill>
                <a:latin typeface="Arial" pitchFamily="34" charset="0"/>
                <a:cs typeface="Arial" pitchFamily="34" charset="0"/>
              </a:rPr>
              <a:t>The Project Report</a:t>
            </a:r>
          </a:p>
        </p:txBody>
      </p:sp>
      <p:sp>
        <p:nvSpPr>
          <p:cNvPr id="34818" name="Content Placeholder 2"/>
          <p:cNvSpPr>
            <a:spLocks noGrp="1"/>
          </p:cNvSpPr>
          <p:nvPr>
            <p:ph idx="1"/>
          </p:nvPr>
        </p:nvSpPr>
        <p:spPr>
          <a:xfrm>
            <a:off x="304799" y="1504950"/>
            <a:ext cx="8003177" cy="4724400"/>
          </a:xfrm>
        </p:spPr>
        <p:txBody>
          <a:bodyPr/>
          <a:lstStyle/>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Emphasize completion of the project report because of its importance in board of review approval.</a:t>
            </a:r>
          </a:p>
          <a:p>
            <a:pPr>
              <a:spcBef>
                <a:spcPct val="0"/>
              </a:spcBef>
              <a:spcAft>
                <a:spcPts val="1600"/>
              </a:spcAft>
              <a:buFont typeface="Arial" pitchFamily="34" charset="0"/>
              <a:buBlip>
                <a:blip r:embed="rId3"/>
              </a:buBlip>
            </a:pPr>
            <a:r>
              <a:rPr lang="en-US" altLang="en-US" sz="2600" dirty="0">
                <a:solidFill>
                  <a:srgbClr val="000000"/>
                </a:solidFill>
                <a:latin typeface="Arial" pitchFamily="34" charset="0"/>
                <a:cs typeface="Arial" pitchFamily="34" charset="0"/>
              </a:rPr>
              <a:t>Review what is requested in the report to ensure it is fully understood.</a:t>
            </a:r>
          </a:p>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Suggest the Scout submit the draft report to you for further review and guidance.</a:t>
            </a:r>
          </a:p>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Bear in mind Unit Leader and Project Beneficiary must sign this report to indicate project is complete.</a:t>
            </a:r>
          </a:p>
          <a:p>
            <a:pPr>
              <a:spcBef>
                <a:spcPct val="0"/>
              </a:spcBef>
              <a:spcAft>
                <a:spcPts val="1600"/>
              </a:spcAft>
              <a:buFont typeface="Arial" pitchFamily="34" charset="0"/>
              <a:buBlip>
                <a:blip r:embed="rId3"/>
              </a:buBlip>
            </a:pPr>
            <a:endParaRPr lang="en-US" alt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558800"/>
            <a:ext cx="8229600" cy="1143000"/>
          </a:xfrm>
        </p:spPr>
        <p:txBody>
          <a:bodyPr/>
          <a:lstStyle/>
          <a:p>
            <a:pPr>
              <a:lnSpc>
                <a:spcPct val="90000"/>
              </a:lnSpc>
            </a:pPr>
            <a:r>
              <a:rPr lang="en-US" altLang="en-US" sz="3600" dirty="0">
                <a:solidFill>
                  <a:srgbClr val="0B5900"/>
                </a:solidFill>
                <a:latin typeface="Arial" pitchFamily="34" charset="0"/>
                <a:cs typeface="Arial" pitchFamily="34" charset="0"/>
              </a:rPr>
              <a:t>The Eagle Scout </a:t>
            </a:r>
            <a:br>
              <a:rPr lang="en-US" altLang="en-US" sz="3600" dirty="0">
                <a:solidFill>
                  <a:srgbClr val="0B5900"/>
                </a:solidFill>
                <a:latin typeface="Arial" pitchFamily="34" charset="0"/>
                <a:cs typeface="Arial" pitchFamily="34" charset="0"/>
              </a:rPr>
            </a:br>
            <a:r>
              <a:rPr lang="en-US" altLang="en-US" sz="3600" dirty="0">
                <a:solidFill>
                  <a:srgbClr val="0B5900"/>
                </a:solidFill>
                <a:latin typeface="Arial" pitchFamily="34" charset="0"/>
                <a:cs typeface="Arial" pitchFamily="34" charset="0"/>
              </a:rPr>
              <a:t>Service Project Report</a:t>
            </a:r>
          </a:p>
        </p:txBody>
      </p:sp>
      <p:sp>
        <p:nvSpPr>
          <p:cNvPr id="35842" name="Content Placeholder 2"/>
          <p:cNvSpPr>
            <a:spLocks noGrp="1"/>
          </p:cNvSpPr>
          <p:nvPr>
            <p:ph sz="half" idx="1"/>
          </p:nvPr>
        </p:nvSpPr>
        <p:spPr>
          <a:xfrm>
            <a:off x="674688" y="2139950"/>
            <a:ext cx="4059237" cy="3427413"/>
          </a:xfrm>
        </p:spPr>
        <p:txBody>
          <a:bodyPr/>
          <a:lstStyle/>
          <a:p>
            <a:pPr>
              <a:spcBef>
                <a:spcPct val="0"/>
              </a:spcBef>
              <a:spcAft>
                <a:spcPts val="1600"/>
              </a:spcAft>
              <a:buFont typeface="Arial" pitchFamily="34" charset="0"/>
              <a:buBlip>
                <a:blip r:embed="rId3"/>
              </a:buBlip>
            </a:pPr>
            <a:r>
              <a:rPr lang="en-US" altLang="en-US" sz="2600">
                <a:latin typeface="Arial" pitchFamily="34" charset="0"/>
                <a:cs typeface="Arial" pitchFamily="34" charset="0"/>
              </a:rPr>
              <a:t>Project Description</a:t>
            </a:r>
          </a:p>
          <a:p>
            <a:pPr>
              <a:spcBef>
                <a:spcPct val="0"/>
              </a:spcBef>
              <a:spcAft>
                <a:spcPts val="1600"/>
              </a:spcAft>
              <a:buFont typeface="Arial" pitchFamily="34" charset="0"/>
              <a:buBlip>
                <a:blip r:embed="rId3"/>
              </a:buBlip>
            </a:pPr>
            <a:r>
              <a:rPr lang="en-US" altLang="en-US" sz="2600">
                <a:latin typeface="Arial" pitchFamily="34" charset="0"/>
                <a:cs typeface="Arial" pitchFamily="34" charset="0"/>
              </a:rPr>
              <a:t>Observations</a:t>
            </a:r>
          </a:p>
          <a:p>
            <a:pPr>
              <a:spcBef>
                <a:spcPct val="0"/>
              </a:spcBef>
              <a:spcAft>
                <a:spcPts val="1600"/>
              </a:spcAft>
              <a:buFont typeface="Arial" pitchFamily="34" charset="0"/>
              <a:buBlip>
                <a:blip r:embed="rId3"/>
              </a:buBlip>
            </a:pPr>
            <a:r>
              <a:rPr lang="en-US" altLang="en-US" sz="2600">
                <a:latin typeface="Arial" pitchFamily="34" charset="0"/>
                <a:cs typeface="Arial" pitchFamily="34" charset="0"/>
              </a:rPr>
              <a:t>Changes</a:t>
            </a:r>
          </a:p>
          <a:p>
            <a:pPr>
              <a:spcBef>
                <a:spcPct val="0"/>
              </a:spcBef>
              <a:spcAft>
                <a:spcPts val="1600"/>
              </a:spcAft>
              <a:buFont typeface="Arial" pitchFamily="34" charset="0"/>
              <a:buBlip>
                <a:blip r:embed="rId3"/>
              </a:buBlip>
            </a:pPr>
            <a:r>
              <a:rPr lang="en-US" altLang="en-US" sz="2600">
                <a:latin typeface="Arial" pitchFamily="34" charset="0"/>
                <a:cs typeface="Arial" pitchFamily="34" charset="0"/>
              </a:rPr>
              <a:t>Leadership</a:t>
            </a:r>
          </a:p>
          <a:p>
            <a:pPr>
              <a:spcBef>
                <a:spcPct val="0"/>
              </a:spcBef>
              <a:spcAft>
                <a:spcPts val="1600"/>
              </a:spcAft>
              <a:buFont typeface="Arial" pitchFamily="34" charset="0"/>
              <a:buBlip>
                <a:blip r:embed="rId3"/>
              </a:buBlip>
            </a:pPr>
            <a:r>
              <a:rPr lang="en-US" altLang="en-US" sz="2600">
                <a:latin typeface="Arial" pitchFamily="34" charset="0"/>
                <a:cs typeface="Arial" pitchFamily="34" charset="0"/>
              </a:rPr>
              <a:t>Materials, Supplies, Tools</a:t>
            </a:r>
          </a:p>
          <a:p>
            <a:pPr>
              <a:spcBef>
                <a:spcPct val="0"/>
              </a:spcBef>
              <a:spcAft>
                <a:spcPts val="2000"/>
              </a:spcAft>
              <a:buFont typeface="Arial" pitchFamily="34" charset="0"/>
              <a:buBlip>
                <a:blip r:embed="rId3"/>
              </a:buBlip>
            </a:pPr>
            <a:endParaRPr lang="en-US" altLang="en-US" sz="2100" b="1">
              <a:latin typeface="Arial" pitchFamily="34" charset="0"/>
              <a:cs typeface="Arial" pitchFamily="34" charset="0"/>
            </a:endParaRPr>
          </a:p>
        </p:txBody>
      </p:sp>
      <p:sp>
        <p:nvSpPr>
          <p:cNvPr id="35843" name="Content Placeholder 3"/>
          <p:cNvSpPr>
            <a:spLocks noGrp="1"/>
          </p:cNvSpPr>
          <p:nvPr>
            <p:ph sz="half" idx="2"/>
          </p:nvPr>
        </p:nvSpPr>
        <p:spPr>
          <a:xfrm>
            <a:off x="4595446" y="2139950"/>
            <a:ext cx="4255477" cy="3230563"/>
          </a:xfrm>
        </p:spPr>
        <p:txBody>
          <a:bodyPr/>
          <a:lstStyle/>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Entering Project Data</a:t>
            </a:r>
          </a:p>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Funding</a:t>
            </a:r>
          </a:p>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Photos &amp; Documentation (</a:t>
            </a:r>
            <a:r>
              <a:rPr lang="en-US" altLang="en-US" sz="2600" i="1" dirty="0">
                <a:latin typeface="Arial" pitchFamily="34" charset="0"/>
                <a:cs typeface="Arial" pitchFamily="34" charset="0"/>
              </a:rPr>
              <a:t>submit as attachments)</a:t>
            </a:r>
          </a:p>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Candidate’s Promise</a:t>
            </a:r>
          </a:p>
          <a:p>
            <a:pPr>
              <a:spcBef>
                <a:spcPct val="0"/>
              </a:spcBef>
              <a:spcAft>
                <a:spcPts val="1600"/>
              </a:spcAft>
              <a:buFont typeface="Arial" pitchFamily="34" charset="0"/>
              <a:buBlip>
                <a:blip r:embed="rId3"/>
              </a:buBlip>
            </a:pPr>
            <a:r>
              <a:rPr lang="en-US" altLang="en-US" sz="2600" dirty="0">
                <a:latin typeface="Arial" pitchFamily="34" charset="0"/>
                <a:cs typeface="Arial" pitchFamily="34" charset="0"/>
              </a:rPr>
              <a:t>Completion Approvals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sz="4000" dirty="0">
                <a:solidFill>
                  <a:srgbClr val="0B5900"/>
                </a:solidFill>
                <a:latin typeface="Arial" pitchFamily="34" charset="0"/>
                <a:cs typeface="Arial" pitchFamily="34" charset="0"/>
              </a:rPr>
              <a:t>Achieving Success</a:t>
            </a:r>
          </a:p>
        </p:txBody>
      </p:sp>
      <p:sp>
        <p:nvSpPr>
          <p:cNvPr id="3" name="Content Placeholder 2"/>
          <p:cNvSpPr>
            <a:spLocks noGrp="1"/>
          </p:cNvSpPr>
          <p:nvPr>
            <p:ph idx="1"/>
          </p:nvPr>
        </p:nvSpPr>
        <p:spPr>
          <a:xfrm>
            <a:off x="438150" y="1362075"/>
            <a:ext cx="8564182" cy="4564063"/>
          </a:xfrm>
        </p:spPr>
        <p:txBody>
          <a:bodyPr/>
          <a:lstStyle/>
          <a:p>
            <a:pPr marL="0" indent="0" algn="ctr">
              <a:spcBef>
                <a:spcPct val="0"/>
              </a:spcBef>
              <a:buFont typeface="Arial" pitchFamily="34" charset="0"/>
              <a:buNone/>
            </a:pPr>
            <a:r>
              <a:rPr lang="en-US" altLang="en-US" sz="2600" i="1" dirty="0">
                <a:solidFill>
                  <a:srgbClr val="000000"/>
                </a:solidFill>
                <a:latin typeface="Arial" pitchFamily="34" charset="0"/>
                <a:cs typeface="Arial" pitchFamily="34" charset="0"/>
              </a:rPr>
              <a:t>“…Plan, develop, and give leadership … </a:t>
            </a:r>
          </a:p>
          <a:p>
            <a:pPr marL="0" indent="0" algn="ctr">
              <a:spcBef>
                <a:spcPct val="0"/>
              </a:spcBef>
              <a:spcAft>
                <a:spcPts val="1800"/>
              </a:spcAft>
              <a:buFont typeface="Arial" pitchFamily="34" charset="0"/>
              <a:buNone/>
            </a:pPr>
            <a:r>
              <a:rPr lang="en-US" altLang="en-US" sz="2600" i="1" dirty="0">
                <a:solidFill>
                  <a:srgbClr val="000000"/>
                </a:solidFill>
                <a:latin typeface="Arial" pitchFamily="34" charset="0"/>
                <a:cs typeface="Arial" pitchFamily="34" charset="0"/>
              </a:rPr>
              <a:t>in a service project helpful…</a:t>
            </a:r>
          </a:p>
          <a:p>
            <a:pPr marL="0" indent="0">
              <a:spcBef>
                <a:spcPct val="0"/>
              </a:spcBef>
              <a:spcAft>
                <a:spcPts val="1000"/>
              </a:spcAft>
              <a:buFont typeface="Arial" pitchFamily="34" charset="0"/>
              <a:buNone/>
            </a:pPr>
            <a:r>
              <a:rPr lang="en-US" altLang="en-US" sz="2600" dirty="0">
                <a:solidFill>
                  <a:srgbClr val="000000"/>
                </a:solidFill>
                <a:latin typeface="Arial" pitchFamily="34" charset="0"/>
                <a:cs typeface="Arial" pitchFamily="34" charset="0"/>
              </a:rPr>
              <a:t>We know we have achieved success when we have met the aims of Scouting.</a:t>
            </a:r>
          </a:p>
          <a:p>
            <a:pPr marL="0" indent="0">
              <a:spcBef>
                <a:spcPts val="1000"/>
              </a:spcBef>
              <a:spcAft>
                <a:spcPts val="800"/>
              </a:spcAft>
              <a:buFont typeface="Arial" pitchFamily="34" charset="0"/>
              <a:buBlip>
                <a:blip r:embed="rId3"/>
              </a:buBlip>
            </a:pPr>
            <a:r>
              <a:rPr lang="en-US" altLang="en-US" sz="2600" dirty="0">
                <a:solidFill>
                  <a:srgbClr val="000000"/>
                </a:solidFill>
                <a:latin typeface="Arial" pitchFamily="34" charset="0"/>
                <a:cs typeface="Arial" pitchFamily="34" charset="0"/>
              </a:rPr>
              <a:t> Planning and development are intellectual exercises relating primarily to mental fitness.</a:t>
            </a:r>
          </a:p>
          <a:p>
            <a:pPr marL="0" indent="0">
              <a:spcBef>
                <a:spcPts val="1000"/>
              </a:spcBef>
              <a:spcAft>
                <a:spcPts val="800"/>
              </a:spcAft>
              <a:buFont typeface="Arial" pitchFamily="34" charset="0"/>
              <a:buBlip>
                <a:blip r:embed="rId3"/>
              </a:buBlip>
            </a:pPr>
            <a:r>
              <a:rPr lang="en-US" altLang="en-US" sz="2600" dirty="0">
                <a:solidFill>
                  <a:srgbClr val="000000"/>
                </a:solidFill>
                <a:latin typeface="Arial" pitchFamily="34" charset="0"/>
                <a:cs typeface="Arial" pitchFamily="34" charset="0"/>
              </a:rPr>
              <a:t> Leadership relates primarily to character development.</a:t>
            </a:r>
          </a:p>
          <a:p>
            <a:pPr marL="0" indent="0">
              <a:spcBef>
                <a:spcPts val="1000"/>
              </a:spcBef>
              <a:spcAft>
                <a:spcPts val="800"/>
              </a:spcAft>
              <a:buFont typeface="Arial" pitchFamily="34" charset="0"/>
              <a:buBlip>
                <a:blip r:embed="rId3"/>
              </a:buBlip>
            </a:pPr>
            <a:r>
              <a:rPr lang="en-US" altLang="en-US" sz="2600" dirty="0">
                <a:solidFill>
                  <a:srgbClr val="000000"/>
                </a:solidFill>
                <a:latin typeface="Arial" pitchFamily="34" charset="0"/>
                <a:cs typeface="Arial" pitchFamily="34" charset="0"/>
              </a:rPr>
              <a:t> Helpfulness relates to Scouting’s citizenship aim.</a:t>
            </a:r>
          </a:p>
          <a:p>
            <a:pPr marL="0" indent="0">
              <a:spcAft>
                <a:spcPts val="800"/>
              </a:spcAft>
            </a:pPr>
            <a:endParaRPr lang="en-US" altLang="en-US" sz="2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sz="4000" dirty="0">
                <a:solidFill>
                  <a:srgbClr val="0B5900"/>
                </a:solidFill>
                <a:latin typeface="Arial" pitchFamily="34" charset="0"/>
                <a:cs typeface="Arial" pitchFamily="34" charset="0"/>
              </a:rPr>
              <a:t>Achieving Success</a:t>
            </a:r>
          </a:p>
        </p:txBody>
      </p:sp>
      <p:sp>
        <p:nvSpPr>
          <p:cNvPr id="3" name="Content Placeholder 2"/>
          <p:cNvSpPr>
            <a:spLocks noGrp="1"/>
          </p:cNvSpPr>
          <p:nvPr>
            <p:ph idx="1"/>
          </p:nvPr>
        </p:nvSpPr>
        <p:spPr>
          <a:xfrm>
            <a:off x="438150" y="1558925"/>
            <a:ext cx="8229600" cy="4564063"/>
          </a:xfrm>
        </p:spPr>
        <p:txBody>
          <a:bodyPr/>
          <a:lstStyle/>
          <a:p>
            <a:pPr marL="0" indent="0">
              <a:spcBef>
                <a:spcPts val="0"/>
              </a:spcBef>
              <a:spcAft>
                <a:spcPts val="1000"/>
              </a:spcAft>
              <a:buFont typeface="Arial" charset="0"/>
              <a:buNone/>
              <a:defRPr/>
            </a:pPr>
            <a:r>
              <a:rPr lang="en-US" sz="2600" dirty="0">
                <a:solidFill>
                  <a:srgbClr val="000000"/>
                </a:solidFill>
                <a:latin typeface="Arial" pitchFamily="34" charset="0"/>
                <a:ea typeface="+mn-ea"/>
                <a:cs typeface="Arial" pitchFamily="34" charset="0"/>
              </a:rPr>
              <a:t>The BSA requires a </a:t>
            </a:r>
            <a:r>
              <a:rPr lang="en-US" sz="2600" i="1" dirty="0">
                <a:solidFill>
                  <a:srgbClr val="000000"/>
                </a:solidFill>
                <a:latin typeface="Arial" pitchFamily="34" charset="0"/>
                <a:ea typeface="+mn-ea"/>
                <a:cs typeface="Arial" pitchFamily="34" charset="0"/>
              </a:rPr>
              <a:t>helpful</a:t>
            </a:r>
            <a:r>
              <a:rPr lang="en-US" sz="2600" dirty="0">
                <a:solidFill>
                  <a:srgbClr val="000000"/>
                </a:solidFill>
                <a:latin typeface="Arial" pitchFamily="34" charset="0"/>
                <a:ea typeface="+mn-ea"/>
                <a:cs typeface="Arial" pitchFamily="34" charset="0"/>
              </a:rPr>
              <a:t> project. </a:t>
            </a:r>
          </a:p>
          <a:p>
            <a:pPr>
              <a:spcBef>
                <a:spcPts val="1000"/>
              </a:spcBef>
              <a:spcAft>
                <a:spcPts val="800"/>
              </a:spcAft>
              <a:buFont typeface="Arial" charset="0"/>
              <a:buBlip>
                <a:blip r:embed="rId3"/>
              </a:buBlip>
              <a:defRPr/>
            </a:pPr>
            <a:r>
              <a:rPr lang="en-US" sz="2600" dirty="0">
                <a:solidFill>
                  <a:srgbClr val="000000"/>
                </a:solidFill>
                <a:latin typeface="Arial" pitchFamily="34" charset="0"/>
                <a:ea typeface="+mn-ea"/>
                <a:cs typeface="Arial" pitchFamily="34" charset="0"/>
              </a:rPr>
              <a:t>The quality of the write-ups and having everything signed are important, but they are supportive to the effort.</a:t>
            </a:r>
          </a:p>
          <a:p>
            <a:pPr marL="0">
              <a:spcBef>
                <a:spcPts val="1000"/>
              </a:spcBef>
              <a:spcAft>
                <a:spcPts val="800"/>
              </a:spcAft>
              <a:buFont typeface="Arial" charset="0"/>
              <a:buBlip>
                <a:blip r:embed="rId3"/>
              </a:buBlip>
              <a:defRPr/>
            </a:pPr>
            <a:r>
              <a:rPr lang="en-US" sz="2600" dirty="0">
                <a:solidFill>
                  <a:srgbClr val="000000"/>
                </a:solidFill>
                <a:latin typeface="Arial" pitchFamily="34" charset="0"/>
                <a:ea typeface="+mn-ea"/>
                <a:cs typeface="Arial" pitchFamily="34" charset="0"/>
              </a:rPr>
              <a:t>Did the project meet requirement 5? </a:t>
            </a:r>
          </a:p>
          <a:p>
            <a:pPr marL="857250" lvl="3">
              <a:spcBef>
                <a:spcPts val="600"/>
              </a:spcBef>
              <a:spcAft>
                <a:spcPts val="800"/>
              </a:spcAft>
              <a:buFont typeface="Arial" pitchFamily="34" charset="0"/>
              <a:buChar char="•"/>
              <a:defRPr/>
            </a:pPr>
            <a:r>
              <a:rPr lang="en-US" sz="2600" dirty="0">
                <a:solidFill>
                  <a:srgbClr val="000000"/>
                </a:solidFill>
                <a:latin typeface="Arial" pitchFamily="34" charset="0"/>
                <a:ea typeface="+mn-ea"/>
                <a:cs typeface="Arial" pitchFamily="34" charset="0"/>
              </a:rPr>
              <a:t>Was there planning and development?</a:t>
            </a:r>
          </a:p>
          <a:p>
            <a:pPr marL="857250" lvl="3">
              <a:spcBef>
                <a:spcPts val="600"/>
              </a:spcBef>
              <a:spcAft>
                <a:spcPts val="800"/>
              </a:spcAft>
              <a:buFont typeface="Arial" pitchFamily="34" charset="0"/>
              <a:buChar char="•"/>
              <a:defRPr/>
            </a:pPr>
            <a:r>
              <a:rPr lang="en-US" sz="2600" dirty="0">
                <a:solidFill>
                  <a:srgbClr val="000000"/>
                </a:solidFill>
                <a:latin typeface="Arial" pitchFamily="34" charset="0"/>
                <a:ea typeface="+mn-ea"/>
                <a:cs typeface="Arial" pitchFamily="34" charset="0"/>
              </a:rPr>
              <a:t>Was there leadership of others?</a:t>
            </a:r>
          </a:p>
          <a:p>
            <a:pPr marL="857250" lvl="3">
              <a:spcBef>
                <a:spcPts val="600"/>
              </a:spcBef>
              <a:spcAft>
                <a:spcPts val="800"/>
              </a:spcAft>
              <a:buFont typeface="Arial" pitchFamily="34" charset="0"/>
              <a:buChar char="•"/>
              <a:defRPr/>
            </a:pPr>
            <a:r>
              <a:rPr lang="en-US" sz="2600" dirty="0">
                <a:solidFill>
                  <a:srgbClr val="000000"/>
                </a:solidFill>
                <a:latin typeface="Arial" pitchFamily="34" charset="0"/>
                <a:ea typeface="+mn-ea"/>
                <a:cs typeface="Arial" pitchFamily="34" charset="0"/>
              </a:rPr>
              <a:t>Was the project helpful?</a:t>
            </a:r>
          </a:p>
          <a:p>
            <a:pPr>
              <a:spcAft>
                <a:spcPts val="800"/>
              </a:spcAft>
              <a:buFont typeface="Arial" charset="0"/>
              <a:buChar char="•"/>
              <a:defRPr/>
            </a:pPr>
            <a:endParaRPr lang="en-US" sz="2500" dirty="0">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85750"/>
            <a:ext cx="8229600" cy="1143000"/>
          </a:xfrm>
        </p:spPr>
        <p:txBody>
          <a:bodyPr/>
          <a:lstStyle/>
          <a:p>
            <a:r>
              <a:rPr lang="en-US" altLang="en-US" sz="3600" dirty="0">
                <a:solidFill>
                  <a:srgbClr val="0B5900"/>
                </a:solidFill>
                <a:latin typeface="Arial" pitchFamily="34" charset="0"/>
                <a:cs typeface="Arial" pitchFamily="34" charset="0"/>
              </a:rPr>
              <a:t>The Scout Oath and Law</a:t>
            </a:r>
          </a:p>
        </p:txBody>
      </p:sp>
      <p:sp>
        <p:nvSpPr>
          <p:cNvPr id="15362" name="Text Placeholder 2"/>
          <p:cNvSpPr>
            <a:spLocks noGrp="1"/>
          </p:cNvSpPr>
          <p:nvPr>
            <p:ph type="body" idx="1"/>
          </p:nvPr>
        </p:nvSpPr>
        <p:spPr>
          <a:xfrm>
            <a:off x="852488" y="1385888"/>
            <a:ext cx="2978150" cy="639762"/>
          </a:xfrm>
        </p:spPr>
        <p:txBody>
          <a:bodyPr/>
          <a:lstStyle/>
          <a:p>
            <a:pPr algn="ctr"/>
            <a:r>
              <a:rPr lang="en-US" altLang="en-US" sz="2800" dirty="0">
                <a:solidFill>
                  <a:srgbClr val="053A99"/>
                </a:solidFill>
                <a:latin typeface="Arial" pitchFamily="34" charset="0"/>
                <a:cs typeface="Arial" pitchFamily="34" charset="0"/>
              </a:rPr>
              <a:t>The Scout Oath</a:t>
            </a:r>
          </a:p>
        </p:txBody>
      </p:sp>
      <p:sp>
        <p:nvSpPr>
          <p:cNvPr id="15363" name="Content Placeholder 3"/>
          <p:cNvSpPr>
            <a:spLocks noGrp="1"/>
          </p:cNvSpPr>
          <p:nvPr>
            <p:ph sz="half" idx="2"/>
          </p:nvPr>
        </p:nvSpPr>
        <p:spPr>
          <a:xfrm>
            <a:off x="457200" y="2036763"/>
            <a:ext cx="4040188" cy="3951287"/>
          </a:xfrm>
        </p:spPr>
        <p:txBody>
          <a:bodyPr/>
          <a:lstStyle/>
          <a:p>
            <a:pPr marL="0" indent="0">
              <a:spcBef>
                <a:spcPts val="600"/>
              </a:spcBef>
              <a:buFont typeface="Arial" pitchFamily="34" charset="0"/>
              <a:buNone/>
            </a:pPr>
            <a:r>
              <a:rPr lang="en-US" altLang="en-US" dirty="0">
                <a:latin typeface="Arial" pitchFamily="34" charset="0"/>
                <a:cs typeface="Arial" pitchFamily="34" charset="0"/>
              </a:rPr>
              <a:t>On my honor, I will do my best to do my duty to God and my country and to obey the Scout Law; </a:t>
            </a:r>
          </a:p>
          <a:p>
            <a:pPr marL="0" indent="0">
              <a:buNone/>
            </a:pPr>
            <a:r>
              <a:rPr lang="en-US" altLang="en-US" b="1" dirty="0">
                <a:solidFill>
                  <a:srgbClr val="0B5900"/>
                </a:solidFill>
                <a:latin typeface="Arial" pitchFamily="34" charset="0"/>
                <a:cs typeface="Arial" pitchFamily="34" charset="0"/>
              </a:rPr>
              <a:t>To help other people at all times;</a:t>
            </a:r>
            <a:endParaRPr lang="en-US" altLang="en-US" b="1" dirty="0">
              <a:latin typeface="Arial" pitchFamily="34" charset="0"/>
              <a:cs typeface="Arial" pitchFamily="34" charset="0"/>
            </a:endParaRPr>
          </a:p>
          <a:p>
            <a:pPr marL="0" indent="0">
              <a:buFont typeface="Arial" pitchFamily="34" charset="0"/>
              <a:buNone/>
            </a:pPr>
            <a:r>
              <a:rPr lang="en-US" altLang="en-US" dirty="0">
                <a:latin typeface="Arial" pitchFamily="34" charset="0"/>
                <a:cs typeface="Arial" pitchFamily="34" charset="0"/>
              </a:rPr>
              <a:t>To keep myself physically strong, mentally awake, and morally straight.</a:t>
            </a:r>
          </a:p>
        </p:txBody>
      </p:sp>
      <p:sp>
        <p:nvSpPr>
          <p:cNvPr id="15364" name="Text Placeholder 4"/>
          <p:cNvSpPr>
            <a:spLocks noGrp="1"/>
          </p:cNvSpPr>
          <p:nvPr>
            <p:ph type="body" sz="quarter" idx="3"/>
          </p:nvPr>
        </p:nvSpPr>
        <p:spPr>
          <a:xfrm>
            <a:off x="5394325" y="1385888"/>
            <a:ext cx="2713038" cy="639762"/>
          </a:xfrm>
        </p:spPr>
        <p:txBody>
          <a:bodyPr/>
          <a:lstStyle/>
          <a:p>
            <a:r>
              <a:rPr lang="en-US" altLang="en-US" sz="2800" dirty="0">
                <a:solidFill>
                  <a:srgbClr val="053A99"/>
                </a:solidFill>
                <a:latin typeface="Arial" pitchFamily="34" charset="0"/>
                <a:cs typeface="Arial" pitchFamily="34" charset="0"/>
              </a:rPr>
              <a:t>The Scout Law</a:t>
            </a:r>
          </a:p>
        </p:txBody>
      </p:sp>
      <p:sp>
        <p:nvSpPr>
          <p:cNvPr id="15365" name="Content Placeholder 5"/>
          <p:cNvSpPr>
            <a:spLocks noGrp="1"/>
          </p:cNvSpPr>
          <p:nvPr>
            <p:ph sz="quarter" idx="4"/>
          </p:nvPr>
        </p:nvSpPr>
        <p:spPr>
          <a:xfrm>
            <a:off x="4953000" y="1995488"/>
            <a:ext cx="4041775" cy="2244725"/>
          </a:xfrm>
        </p:spPr>
        <p:txBody>
          <a:bodyPr/>
          <a:lstStyle/>
          <a:p>
            <a:pPr marL="0" indent="0">
              <a:spcBef>
                <a:spcPts val="600"/>
              </a:spcBef>
              <a:buNone/>
            </a:pPr>
            <a:r>
              <a:rPr lang="en-US" altLang="en-US" dirty="0">
                <a:latin typeface="Arial" pitchFamily="34" charset="0"/>
                <a:cs typeface="Arial" pitchFamily="34" charset="0"/>
              </a:rPr>
              <a:t>A Scout is trustworthy, loyal, </a:t>
            </a:r>
            <a:r>
              <a:rPr lang="en-US" altLang="en-US" b="1" dirty="0">
                <a:solidFill>
                  <a:srgbClr val="0B5900"/>
                </a:solidFill>
                <a:latin typeface="Arial" pitchFamily="34" charset="0"/>
                <a:cs typeface="Arial" pitchFamily="34" charset="0"/>
              </a:rPr>
              <a:t>helpful</a:t>
            </a:r>
            <a:r>
              <a:rPr lang="en-US" altLang="en-US" dirty="0">
                <a:latin typeface="Arial" pitchFamily="34" charset="0"/>
                <a:cs typeface="Arial" pitchFamily="34" charset="0"/>
              </a:rPr>
              <a:t>, friendly, courteous, kind, obedient, cheerful, thrifty, brave, clean, and reverent.</a:t>
            </a:r>
          </a:p>
        </p:txBody>
      </p:sp>
      <p:pic>
        <p:nvPicPr>
          <p:cNvPr id="2" name="Picture 2" descr="http://home.forbin.com/muzzy/Webelos%20art%20GIF/Sign.gif">
            <a:extLst>
              <a:ext uri="{FF2B5EF4-FFF2-40B4-BE49-F238E27FC236}">
                <a16:creationId xmlns:a16="http://schemas.microsoft.com/office/drawing/2014/main" id="{E39E5AB1-7EA6-98A9-081F-1A2443FA9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3865563"/>
            <a:ext cx="11430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B5900"/>
                </a:solidFill>
                <a:latin typeface="Arial" pitchFamily="34" charset="0"/>
                <a:cs typeface="Arial" pitchFamily="34" charset="0"/>
              </a:rPr>
              <a:t>Eagle Advancement Documents</a:t>
            </a:r>
            <a:br>
              <a:rPr lang="en-US" altLang="en-US" sz="3600" dirty="0">
                <a:solidFill>
                  <a:srgbClr val="0B5900"/>
                </a:solidFill>
                <a:latin typeface="Arial" pitchFamily="34" charset="0"/>
                <a:cs typeface="Arial" pitchFamily="34" charset="0"/>
              </a:rPr>
            </a:br>
            <a:endParaRPr lang="en-US" sz="3600" dirty="0"/>
          </a:p>
        </p:txBody>
      </p:sp>
      <p:sp>
        <p:nvSpPr>
          <p:cNvPr id="4" name="TextBox 3"/>
          <p:cNvSpPr txBox="1"/>
          <p:nvPr/>
        </p:nvSpPr>
        <p:spPr>
          <a:xfrm>
            <a:off x="203199" y="1447800"/>
            <a:ext cx="8575041" cy="4085734"/>
          </a:xfrm>
          <a:prstGeom prst="rect">
            <a:avLst/>
          </a:prstGeom>
          <a:noFill/>
        </p:spPr>
        <p:txBody>
          <a:bodyPr wrap="square" rtlCol="0">
            <a:spAutoFit/>
          </a:bodyPr>
          <a:lstStyle/>
          <a:p>
            <a:pPr>
              <a:lnSpc>
                <a:spcPct val="150000"/>
              </a:lnSpc>
            </a:pPr>
            <a:r>
              <a:rPr lang="en-US" b="1" dirty="0">
                <a:solidFill>
                  <a:srgbClr val="0B5900"/>
                </a:solidFill>
              </a:rPr>
              <a:t>EAGLE CANDIDATE TO PROVIDE TO COUNCIL</a:t>
            </a:r>
            <a:r>
              <a:rPr lang="en-US" dirty="0">
                <a:solidFill>
                  <a:srgbClr val="0B5900"/>
                </a:solidFill>
              </a:rPr>
              <a:t>:</a:t>
            </a:r>
          </a:p>
          <a:p>
            <a:pPr>
              <a:lnSpc>
                <a:spcPct val="150000"/>
              </a:lnSpc>
            </a:pPr>
            <a:r>
              <a:rPr lang="en-US" b="1" i="1" dirty="0"/>
              <a:t>(Patriots’ Path Council provides a handy downloadable checklist)</a:t>
            </a:r>
          </a:p>
          <a:p>
            <a:pPr marL="342900" indent="-342900">
              <a:lnSpc>
                <a:spcPct val="150000"/>
              </a:lnSpc>
              <a:buFont typeface="Arial" panose="020B0604020202020204" pitchFamily="34" charset="0"/>
              <a:buChar char="•"/>
            </a:pPr>
            <a:r>
              <a:rPr lang="en-US" sz="2500" dirty="0"/>
              <a:t>Eagle Rank Application (all signatures up thru Committee Chair)</a:t>
            </a:r>
          </a:p>
          <a:p>
            <a:pPr marL="342900" indent="-342900">
              <a:lnSpc>
                <a:spcPct val="150000"/>
              </a:lnSpc>
              <a:buFont typeface="Arial" panose="020B0604020202020204" pitchFamily="34" charset="0"/>
              <a:buChar char="•"/>
            </a:pPr>
            <a:r>
              <a:rPr lang="en-US" sz="2500" dirty="0"/>
              <a:t>Life Ambition Statement</a:t>
            </a:r>
          </a:p>
          <a:p>
            <a:pPr marL="342900" indent="-342900">
              <a:lnSpc>
                <a:spcPct val="150000"/>
              </a:lnSpc>
              <a:buFont typeface="Arial" panose="020B0604020202020204" pitchFamily="34" charset="0"/>
              <a:buChar char="•"/>
            </a:pPr>
            <a:r>
              <a:rPr lang="en-US" sz="2500" dirty="0"/>
              <a:t>Complete Service Project Workbook (all parts with signatures)</a:t>
            </a:r>
          </a:p>
          <a:p>
            <a:pPr marL="342900" indent="-342900">
              <a:lnSpc>
                <a:spcPct val="150000"/>
              </a:lnSpc>
              <a:buFont typeface="Arial" panose="020B0604020202020204" pitchFamily="34" charset="0"/>
              <a:buChar char="•"/>
            </a:pPr>
            <a:r>
              <a:rPr lang="en-US" sz="2500" dirty="0"/>
              <a:t>Individual Advancement Report</a:t>
            </a:r>
          </a:p>
        </p:txBody>
      </p:sp>
    </p:spTree>
    <p:extLst>
      <p:ext uri="{BB962C8B-B14F-4D97-AF65-F5344CB8AC3E}">
        <p14:creationId xmlns:p14="http://schemas.microsoft.com/office/powerpoint/2010/main" val="160626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98450"/>
            <a:ext cx="8229600" cy="1143000"/>
          </a:xfrm>
        </p:spPr>
        <p:txBody>
          <a:bodyPr/>
          <a:lstStyle/>
          <a:p>
            <a:r>
              <a:rPr lang="en-US" altLang="en-US" sz="4000" dirty="0">
                <a:solidFill>
                  <a:srgbClr val="0B5900"/>
                </a:solidFill>
                <a:latin typeface="Arial" pitchFamily="34" charset="0"/>
                <a:cs typeface="Arial" pitchFamily="34" charset="0"/>
              </a:rPr>
              <a:t>Review</a:t>
            </a:r>
          </a:p>
        </p:txBody>
      </p:sp>
      <p:sp>
        <p:nvSpPr>
          <p:cNvPr id="3" name="Content Placeholder 2"/>
          <p:cNvSpPr>
            <a:spLocks noGrp="1"/>
          </p:cNvSpPr>
          <p:nvPr>
            <p:ph idx="1"/>
          </p:nvPr>
        </p:nvSpPr>
        <p:spPr>
          <a:xfrm>
            <a:off x="336997" y="1355503"/>
            <a:ext cx="8610600" cy="2572553"/>
          </a:xfrm>
        </p:spPr>
        <p:txBody>
          <a:bodyPr/>
          <a:lstStyle/>
          <a:p>
            <a:pPr>
              <a:spcBef>
                <a:spcPts val="1800"/>
              </a:spcBef>
              <a:buFont typeface="Arial" charset="0"/>
              <a:buBlip>
                <a:blip r:embed="rId3"/>
              </a:buBlip>
              <a:defRPr/>
            </a:pPr>
            <a:r>
              <a:rPr lang="en-US" sz="2600" dirty="0">
                <a:latin typeface="Arial" pitchFamily="34" charset="0"/>
                <a:ea typeface="+mn-ea"/>
                <a:cs typeface="Arial" pitchFamily="34" charset="0"/>
              </a:rPr>
              <a:t>What is the role of the Eagle Mentor?</a:t>
            </a:r>
          </a:p>
          <a:p>
            <a:pPr>
              <a:spcBef>
                <a:spcPts val="1800"/>
              </a:spcBef>
              <a:buFont typeface="Arial" charset="0"/>
              <a:buBlip>
                <a:blip r:embed="rId3"/>
              </a:buBlip>
              <a:defRPr/>
            </a:pPr>
            <a:r>
              <a:rPr lang="en-US" sz="2600" dirty="0">
                <a:latin typeface="Arial" pitchFamily="34" charset="0"/>
                <a:ea typeface="+mn-ea"/>
                <a:cs typeface="Arial" pitchFamily="34" charset="0"/>
              </a:rPr>
              <a:t>How does the Eagle Mentor meet his or her responsibilities?</a:t>
            </a:r>
          </a:p>
          <a:p>
            <a:pPr>
              <a:spcBef>
                <a:spcPts val="1800"/>
              </a:spcBef>
              <a:buFont typeface="Arial" charset="0"/>
              <a:buBlip>
                <a:blip r:embed="rId3"/>
              </a:buBlip>
              <a:defRPr/>
            </a:pPr>
            <a:r>
              <a:rPr lang="en-US" sz="2600" dirty="0">
                <a:latin typeface="Arial" pitchFamily="34" charset="0"/>
                <a:ea typeface="+mn-ea"/>
                <a:cs typeface="Arial" pitchFamily="34" charset="0"/>
              </a:rPr>
              <a:t>What benefits will a Scout receive when choosing to work with an Eagle Mentor?</a:t>
            </a:r>
            <a:endParaRPr lang="en-US" sz="2000" dirty="0">
              <a:latin typeface="Arial" pitchFamily="34" charset="0"/>
              <a:ea typeface="+mn-ea"/>
              <a:cs typeface="Arial" pitchFamily="34" charset="0"/>
            </a:endParaRPr>
          </a:p>
          <a:p>
            <a:pPr lvl="1">
              <a:defRPr/>
            </a:pPr>
            <a:endParaRPr lang="en-US" sz="2000" dirty="0">
              <a:latin typeface="Arial" pitchFamily="34" charset="0"/>
              <a:ea typeface="+mn-ea"/>
              <a:cs typeface="Arial" pitchFamily="34" charset="0"/>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166" y="3689635"/>
            <a:ext cx="1904691" cy="258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24" y="4433552"/>
            <a:ext cx="5486400" cy="15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442913"/>
            <a:ext cx="8229600" cy="838200"/>
          </a:xfrm>
        </p:spPr>
        <p:txBody>
          <a:bodyPr/>
          <a:lstStyle/>
          <a:p>
            <a:r>
              <a:rPr lang="en-US" altLang="en-US" sz="4000" dirty="0">
                <a:solidFill>
                  <a:srgbClr val="0B5900"/>
                </a:solidFill>
                <a:latin typeface="Arial" pitchFamily="34" charset="0"/>
                <a:cs typeface="Arial" pitchFamily="34" charset="0"/>
              </a:rPr>
              <a:t>Closing Thoughts</a:t>
            </a:r>
          </a:p>
        </p:txBody>
      </p:sp>
      <p:sp>
        <p:nvSpPr>
          <p:cNvPr id="39938" name="Content Placeholder 2"/>
          <p:cNvSpPr>
            <a:spLocks noGrp="1"/>
          </p:cNvSpPr>
          <p:nvPr>
            <p:ph idx="1"/>
          </p:nvPr>
        </p:nvSpPr>
        <p:spPr>
          <a:xfrm>
            <a:off x="703781" y="1540009"/>
            <a:ext cx="8071399" cy="3135022"/>
          </a:xfrm>
        </p:spPr>
        <p:txBody>
          <a:bodyPr/>
          <a:lstStyle/>
          <a:p>
            <a:pPr>
              <a:spcBef>
                <a:spcPct val="0"/>
              </a:spcBef>
              <a:spcAft>
                <a:spcPts val="1000"/>
              </a:spcAft>
              <a:buFont typeface="Arial" pitchFamily="34" charset="0"/>
              <a:buBlip>
                <a:blip r:embed="rId3"/>
              </a:buBlip>
            </a:pPr>
            <a:r>
              <a:rPr lang="en-US" altLang="en-US" sz="2600" dirty="0">
                <a:latin typeface="Arial" pitchFamily="34" charset="0"/>
                <a:cs typeface="Arial" pitchFamily="34" charset="0"/>
              </a:rPr>
              <a:t>Advancement is based on experiential learning: </a:t>
            </a:r>
            <a:br>
              <a:rPr lang="en-US" altLang="en-US" sz="2600" dirty="0">
                <a:latin typeface="Arial" pitchFamily="34" charset="0"/>
                <a:cs typeface="Arial" pitchFamily="34" charset="0"/>
              </a:rPr>
            </a:br>
            <a:r>
              <a:rPr lang="en-US" altLang="en-US" sz="2600" dirty="0">
                <a:latin typeface="Arial" pitchFamily="34" charset="0"/>
                <a:cs typeface="Arial" pitchFamily="34" charset="0"/>
              </a:rPr>
              <a:t>to educate or to otherwise expand horizons. </a:t>
            </a:r>
          </a:p>
          <a:p>
            <a:pPr marL="0" indent="0">
              <a:spcBef>
                <a:spcPct val="0"/>
              </a:spcBef>
              <a:spcAft>
                <a:spcPts val="1000"/>
              </a:spcAft>
              <a:buNone/>
            </a:pPr>
            <a:endParaRPr lang="en-US" altLang="en-US" sz="1200" dirty="0">
              <a:latin typeface="Arial" pitchFamily="34" charset="0"/>
              <a:cs typeface="Arial" pitchFamily="34" charset="0"/>
            </a:endParaRPr>
          </a:p>
          <a:p>
            <a:pPr>
              <a:spcBef>
                <a:spcPts val="1200"/>
              </a:spcBef>
              <a:spcAft>
                <a:spcPts val="1000"/>
              </a:spcAft>
              <a:buFont typeface="Arial" pitchFamily="34" charset="0"/>
              <a:buBlip>
                <a:blip r:embed="rId3"/>
              </a:buBlip>
            </a:pPr>
            <a:r>
              <a:rPr lang="en-US" altLang="en-US" sz="2600" dirty="0">
                <a:latin typeface="Arial" pitchFamily="34" charset="0"/>
                <a:cs typeface="Arial" pitchFamily="34" charset="0"/>
              </a:rPr>
              <a:t>Personal growth is the primary goal:             learning to apply new skills and gaining the confidence to do so.</a:t>
            </a:r>
          </a:p>
          <a:p>
            <a:pPr>
              <a:spcBef>
                <a:spcPct val="0"/>
              </a:spcBef>
              <a:spcAft>
                <a:spcPts val="1000"/>
              </a:spcAft>
            </a:pPr>
            <a:endParaRPr lang="en-US" altLang="en-US" sz="2600" dirty="0">
              <a:latin typeface="Arial" pitchFamily="34" charset="0"/>
              <a:cs typeface="Arial" pitchFamily="34" charset="0"/>
            </a:endParaRPr>
          </a:p>
          <a:p>
            <a:pPr>
              <a:spcBef>
                <a:spcPct val="0"/>
              </a:spcBef>
              <a:spcAft>
                <a:spcPts val="1000"/>
              </a:spcAft>
            </a:pPr>
            <a:endParaRPr lang="en-US" altLang="en-US" sz="2600" dirty="0">
              <a:latin typeface="Arial" pitchFamily="34" charset="0"/>
              <a:cs typeface="Arial" pitchFamily="34" charset="0"/>
            </a:endParaRPr>
          </a:p>
        </p:txBody>
      </p:sp>
      <p:pic>
        <p:nvPicPr>
          <p:cNvPr id="39939" name="Picture 5" descr="C:\Users\Diane-2011-NB\Pictures\GTA Graphics\54_34554-conden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282" y="4546242"/>
            <a:ext cx="7001498" cy="158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1065"/>
            <a:ext cx="9144000" cy="4708981"/>
          </a:xfrm>
          <a:prstGeom prst="rect">
            <a:avLst/>
          </a:prstGeom>
          <a:noFill/>
        </p:spPr>
        <p:txBody>
          <a:bodyPr wrap="square" rtlCol="0">
            <a:spAutoFit/>
          </a:bodyPr>
          <a:lstStyle/>
          <a:p>
            <a:pPr algn="ctr"/>
            <a:endParaRPr lang="en-US" b="1" dirty="0">
              <a:solidFill>
                <a:srgbClr val="053A99"/>
              </a:solidFill>
              <a:latin typeface="Arial" panose="020B0604020202020204" pitchFamily="34" charset="0"/>
              <a:cs typeface="Arial" panose="020B0604020202020204" pitchFamily="34" charset="0"/>
            </a:endParaRPr>
          </a:p>
          <a:p>
            <a:pPr algn="ctr"/>
            <a:r>
              <a:rPr lang="en-US" b="1" dirty="0">
                <a:solidFill>
                  <a:srgbClr val="053A99"/>
                </a:solidFill>
                <a:latin typeface="Arial" panose="020B0604020202020204" pitchFamily="34" charset="0"/>
                <a:cs typeface="Arial" panose="020B0604020202020204" pitchFamily="34" charset="0"/>
              </a:rPr>
              <a:t>Congratulations.  You have successfully completed </a:t>
            </a:r>
          </a:p>
          <a:p>
            <a:pPr algn="ctr"/>
            <a:r>
              <a:rPr lang="en-US" b="1" dirty="0">
                <a:solidFill>
                  <a:srgbClr val="053A99"/>
                </a:solidFill>
                <a:latin typeface="Arial" panose="020B0604020202020204" pitchFamily="34" charset="0"/>
                <a:cs typeface="Arial" panose="020B0604020202020204" pitchFamily="34" charset="0"/>
              </a:rPr>
              <a:t>Patriots’ Path Council Unit Eagle Mentor Training</a:t>
            </a:r>
          </a:p>
          <a:p>
            <a:pPr algn="ctr"/>
            <a:endParaRPr lang="en-US" b="1" dirty="0">
              <a:solidFill>
                <a:srgbClr val="053A99"/>
              </a:solidFill>
              <a:latin typeface="Arial" panose="020B0604020202020204" pitchFamily="34" charset="0"/>
              <a:cs typeface="Arial" panose="020B0604020202020204" pitchFamily="34" charset="0"/>
            </a:endParaRPr>
          </a:p>
          <a:p>
            <a:pPr algn="ctr"/>
            <a:r>
              <a:rPr lang="en-US" b="1" dirty="0">
                <a:solidFill>
                  <a:srgbClr val="053A99"/>
                </a:solidFill>
                <a:latin typeface="Arial" panose="020B0604020202020204" pitchFamily="34" charset="0"/>
                <a:cs typeface="Arial" panose="020B0604020202020204" pitchFamily="34" charset="0"/>
              </a:rPr>
              <a:t>Thank you for your continued support of our Scouts!</a:t>
            </a:r>
          </a:p>
          <a:p>
            <a:pPr algn="ctr"/>
            <a:endParaRPr lang="en-US" b="1" dirty="0">
              <a:solidFill>
                <a:srgbClr val="053A99"/>
              </a:solidFill>
              <a:latin typeface="Arial" panose="020B0604020202020204" pitchFamily="34" charset="0"/>
              <a:cs typeface="Arial" panose="020B0604020202020204" pitchFamily="34" charset="0"/>
            </a:endParaRPr>
          </a:p>
          <a:p>
            <a:pPr algn="ctr"/>
            <a:r>
              <a:rPr lang="en-US" b="1" dirty="0">
                <a:solidFill>
                  <a:srgbClr val="053A99"/>
                </a:solidFill>
                <a:latin typeface="Arial" panose="020B0604020202020204" pitchFamily="34" charset="0"/>
                <a:cs typeface="Arial" panose="020B0604020202020204" pitchFamily="34" charset="0"/>
              </a:rPr>
              <a:t>Your comments are welcome. </a:t>
            </a:r>
          </a:p>
          <a:p>
            <a:pPr algn="ctr">
              <a:lnSpc>
                <a:spcPct val="150000"/>
              </a:lnSpc>
            </a:pPr>
            <a:r>
              <a:rPr lang="en-US" b="1" dirty="0">
                <a:solidFill>
                  <a:srgbClr val="053A99"/>
                </a:solidFill>
                <a:latin typeface="Arial" panose="020B0604020202020204" pitchFamily="34" charset="0"/>
                <a:cs typeface="Arial" panose="020B0604020202020204" pitchFamily="34" charset="0"/>
              </a:rPr>
              <a:t>Please send them to us at </a:t>
            </a:r>
          </a:p>
          <a:p>
            <a:pPr algn="ctr"/>
            <a:r>
              <a:rPr lang="en-US" b="1" dirty="0">
                <a:solidFill>
                  <a:srgbClr val="053A99"/>
                </a:solidFill>
                <a:latin typeface="Arial" panose="020B0604020202020204" pitchFamily="34" charset="0"/>
                <a:cs typeface="Arial" panose="020B0604020202020204" pitchFamily="34" charset="0"/>
              </a:rPr>
              <a:t>brucetbenson@att.net</a:t>
            </a:r>
          </a:p>
          <a:p>
            <a:pPr algn="ctr"/>
            <a:r>
              <a:rPr lang="en-US" b="1" dirty="0">
                <a:solidFill>
                  <a:srgbClr val="053A99"/>
                </a:solidFill>
                <a:latin typeface="Arial" panose="020B0604020202020204" pitchFamily="34" charset="0"/>
                <a:cs typeface="Arial" panose="020B0604020202020204" pitchFamily="34" charset="0"/>
              </a:rPr>
              <a:t>Or</a:t>
            </a:r>
          </a:p>
          <a:p>
            <a:pPr algn="ctr"/>
            <a:r>
              <a:rPr lang="en-US" b="1" dirty="0">
                <a:solidFill>
                  <a:srgbClr val="053A99"/>
                </a:solidFill>
                <a:latin typeface="Arial" panose="020B0604020202020204" pitchFamily="34" charset="0"/>
                <a:cs typeface="Arial" panose="020B0604020202020204" pitchFamily="34" charset="0"/>
              </a:rPr>
              <a:t>danieljdoherty@hotmail.com</a:t>
            </a:r>
          </a:p>
          <a:p>
            <a:pPr algn="ctr"/>
            <a:endParaRPr lang="en-US" b="1" dirty="0">
              <a:solidFill>
                <a:srgbClr val="053A99"/>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62400"/>
            <a:ext cx="2274633" cy="226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47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0" y="361950"/>
            <a:ext cx="9144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3600" b="1" dirty="0">
                <a:solidFill>
                  <a:srgbClr val="0B5900"/>
                </a:solidFill>
                <a:latin typeface="Arial" pitchFamily="34" charset="0"/>
              </a:rPr>
              <a:t>The Methods of  Scouting</a:t>
            </a:r>
          </a:p>
        </p:txBody>
      </p:sp>
      <p:pic>
        <p:nvPicPr>
          <p:cNvPr id="16387" name="Picture 6" descr="Boy Scout Clip Art 3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713" y="1313794"/>
            <a:ext cx="2140960" cy="358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C535D1C-E5BC-E43D-1C45-74A7CA2BFB57}"/>
              </a:ext>
            </a:extLst>
          </p:cNvPr>
          <p:cNvSpPr txBox="1"/>
          <p:nvPr/>
        </p:nvSpPr>
        <p:spPr>
          <a:xfrm>
            <a:off x="886691" y="2064327"/>
            <a:ext cx="3865418" cy="4124206"/>
          </a:xfrm>
          <a:prstGeom prst="rect">
            <a:avLst/>
          </a:prstGeom>
          <a:noFill/>
        </p:spPr>
        <p:txBody>
          <a:bodyPr wrap="square" rtlCol="0">
            <a:spAutoFit/>
          </a:bodyPr>
          <a:lstStyle/>
          <a:p>
            <a:pPr>
              <a:spcBef>
                <a:spcPts val="1200"/>
              </a:spcBef>
              <a:buFont typeface="Arial" pitchFamily="34" charset="0"/>
              <a:buBlip>
                <a:blip r:embed="rId4"/>
              </a:buBlip>
              <a:defRPr/>
            </a:pPr>
            <a:r>
              <a:rPr lang="en-US" sz="2400" dirty="0">
                <a:latin typeface="Arial" pitchFamily="34" charset="0"/>
                <a:cs typeface="Arial" pitchFamily="34" charset="0"/>
              </a:rPr>
              <a:t>Ideals</a:t>
            </a:r>
            <a:endParaRPr lang="en-US" sz="2400" strike="sngStrike" dirty="0">
              <a:solidFill>
                <a:srgbClr val="FF0000"/>
              </a:solidFill>
              <a:latin typeface="Arial" pitchFamily="34" charset="0"/>
              <a:cs typeface="Arial" pitchFamily="34" charset="0"/>
            </a:endParaRPr>
          </a:p>
          <a:p>
            <a:pPr>
              <a:spcBef>
                <a:spcPts val="1200"/>
              </a:spcBef>
              <a:buFont typeface="Arial" pitchFamily="34" charset="0"/>
              <a:buBlip>
                <a:blip r:embed="rId4"/>
              </a:buBlip>
              <a:defRPr/>
            </a:pPr>
            <a:r>
              <a:rPr lang="en-US" sz="2400" dirty="0">
                <a:latin typeface="Arial" pitchFamily="34" charset="0"/>
                <a:cs typeface="Arial" pitchFamily="34" charset="0"/>
              </a:rPr>
              <a:t>Patrol method</a:t>
            </a:r>
          </a:p>
          <a:p>
            <a:pPr>
              <a:spcBef>
                <a:spcPts val="1200"/>
              </a:spcBef>
              <a:buFont typeface="Arial" pitchFamily="34" charset="0"/>
              <a:buBlip>
                <a:blip r:embed="rId4"/>
              </a:buBlip>
              <a:defRPr/>
            </a:pPr>
            <a:r>
              <a:rPr lang="en-US" sz="2400" b="1" dirty="0">
                <a:solidFill>
                  <a:srgbClr val="0B5900"/>
                </a:solidFill>
                <a:latin typeface="Arial" pitchFamily="34" charset="0"/>
                <a:cs typeface="Arial" pitchFamily="34" charset="0"/>
              </a:rPr>
              <a:t>Advancement</a:t>
            </a:r>
          </a:p>
          <a:p>
            <a:pPr>
              <a:spcBef>
                <a:spcPts val="1200"/>
              </a:spcBef>
              <a:buFont typeface="Arial" pitchFamily="34" charset="0"/>
              <a:buBlip>
                <a:blip r:embed="rId4"/>
              </a:buBlip>
              <a:defRPr/>
            </a:pPr>
            <a:r>
              <a:rPr lang="en-US" sz="2400" dirty="0">
                <a:latin typeface="Arial" pitchFamily="34" charset="0"/>
                <a:cs typeface="Arial" pitchFamily="34" charset="0"/>
              </a:rPr>
              <a:t>Association with adults</a:t>
            </a:r>
          </a:p>
          <a:p>
            <a:pPr>
              <a:spcBef>
                <a:spcPts val="1200"/>
              </a:spcBef>
              <a:buFont typeface="Arial" pitchFamily="34" charset="0"/>
              <a:buBlip>
                <a:blip r:embed="rId4"/>
              </a:buBlip>
              <a:defRPr/>
            </a:pPr>
            <a:r>
              <a:rPr lang="en-US" sz="2400" dirty="0">
                <a:latin typeface="Arial" pitchFamily="34" charset="0"/>
                <a:cs typeface="Arial" pitchFamily="34" charset="0"/>
              </a:rPr>
              <a:t>Outdoors</a:t>
            </a:r>
          </a:p>
          <a:p>
            <a:pPr>
              <a:spcBef>
                <a:spcPts val="1200"/>
              </a:spcBef>
              <a:buFont typeface="Arial" pitchFamily="34" charset="0"/>
              <a:buBlip>
                <a:blip r:embed="rId4"/>
              </a:buBlip>
              <a:defRPr/>
            </a:pPr>
            <a:r>
              <a:rPr lang="en-US" sz="2400" dirty="0">
                <a:latin typeface="Arial" pitchFamily="34" charset="0"/>
                <a:cs typeface="Arial" pitchFamily="34" charset="0"/>
              </a:rPr>
              <a:t>Leadership development</a:t>
            </a:r>
          </a:p>
          <a:p>
            <a:pPr>
              <a:spcBef>
                <a:spcPts val="1200"/>
              </a:spcBef>
              <a:buFont typeface="Arial" pitchFamily="34" charset="0"/>
              <a:buBlip>
                <a:blip r:embed="rId4"/>
              </a:buBlip>
              <a:defRPr/>
            </a:pPr>
            <a:r>
              <a:rPr lang="en-US" sz="2400" dirty="0">
                <a:latin typeface="Arial" pitchFamily="34" charset="0"/>
                <a:cs typeface="Arial" pitchFamily="34" charset="0"/>
              </a:rPr>
              <a:t>Uniform</a:t>
            </a:r>
            <a:endParaRPr lang="en-US" sz="2400" b="1" dirty="0">
              <a:solidFill>
                <a:srgbClr val="0B5900"/>
              </a:solidFill>
              <a:latin typeface="Arial" pitchFamily="34" charset="0"/>
              <a:cs typeface="Arial" pitchFamily="34" charset="0"/>
            </a:endParaRPr>
          </a:p>
          <a:p>
            <a:pPr>
              <a:spcBef>
                <a:spcPts val="1200"/>
              </a:spcBef>
              <a:buFont typeface="Arial" pitchFamily="34" charset="0"/>
              <a:buBlip>
                <a:blip r:embed="rId4"/>
              </a:buBlip>
              <a:defRPr/>
            </a:pPr>
            <a:r>
              <a:rPr lang="en-US" sz="2400" dirty="0">
                <a:latin typeface="Arial" pitchFamily="34" charset="0"/>
                <a:cs typeface="Arial" pitchFamily="34" charset="0"/>
              </a:rPr>
              <a:t>Personal growth</a:t>
            </a:r>
            <a:endParaRPr lang="en-US" dirty="0"/>
          </a:p>
        </p:txBody>
      </p:sp>
      <p:pic>
        <p:nvPicPr>
          <p:cNvPr id="3" name="Picture 3">
            <a:extLst>
              <a:ext uri="{FF2B5EF4-FFF2-40B4-BE49-F238E27FC236}">
                <a16:creationId xmlns:a16="http://schemas.microsoft.com/office/drawing/2014/main" id="{25E5155B-7B48-D254-5FF9-6BE0D2B3F6B9}"/>
              </a:ext>
            </a:extLst>
          </p:cNvPr>
          <p:cNvPicPr>
            <a:picLocks noChangeAspect="1"/>
          </p:cNvPicPr>
          <p:nvPr/>
        </p:nvPicPr>
        <p:blipFill>
          <a:blip r:embed="rId5"/>
          <a:stretch>
            <a:fillRect/>
          </a:stretch>
        </p:blipFill>
        <p:spPr>
          <a:xfrm>
            <a:off x="4938713" y="3211882"/>
            <a:ext cx="3482984" cy="22610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316359"/>
            <a:ext cx="9144000" cy="868363"/>
          </a:xfrm>
        </p:spPr>
        <p:txBody>
          <a:bodyPr/>
          <a:lstStyle/>
          <a:p>
            <a:r>
              <a:rPr lang="en-US" altLang="en-US" sz="3600" dirty="0">
                <a:solidFill>
                  <a:srgbClr val="0B5900"/>
                </a:solidFill>
                <a:latin typeface="Arial" pitchFamily="34" charset="0"/>
                <a:cs typeface="Arial" pitchFamily="34" charset="0"/>
              </a:rPr>
              <a:t>Qualifications of Eagle Mentors</a:t>
            </a:r>
          </a:p>
        </p:txBody>
      </p:sp>
      <p:sp>
        <p:nvSpPr>
          <p:cNvPr id="3" name="Content Placeholder 2"/>
          <p:cNvSpPr>
            <a:spLocks noGrp="1"/>
          </p:cNvSpPr>
          <p:nvPr>
            <p:ph idx="1"/>
          </p:nvPr>
        </p:nvSpPr>
        <p:spPr>
          <a:xfrm>
            <a:off x="209550" y="1281694"/>
            <a:ext cx="8782050" cy="5106227"/>
          </a:xfrm>
        </p:spPr>
        <p:txBody>
          <a:bodyPr/>
          <a:lstStyle/>
          <a:p>
            <a:pPr>
              <a:lnSpc>
                <a:spcPct val="95000"/>
              </a:lnSpc>
              <a:buFont typeface="Arial" charset="0"/>
              <a:buBlip>
                <a:blip r:embed="rId3"/>
              </a:buBlip>
              <a:defRPr/>
            </a:pPr>
            <a:r>
              <a:rPr lang="en-US" sz="2600" dirty="0">
                <a:latin typeface="Arial" pitchFamily="34" charset="0"/>
                <a:ea typeface="+mn-ea"/>
                <a:cs typeface="Arial" pitchFamily="34" charset="0"/>
              </a:rPr>
              <a:t>A Mentor must be a registered member of the BSA</a:t>
            </a:r>
          </a:p>
          <a:p>
            <a:pPr lvl="1">
              <a:lnSpc>
                <a:spcPct val="95000"/>
              </a:lnSpc>
              <a:buFont typeface="Arial" panose="020B0604020202020204" pitchFamily="34" charset="0"/>
              <a:buChar char="•"/>
              <a:defRPr/>
            </a:pPr>
            <a:r>
              <a:rPr lang="en-US" sz="2600" dirty="0">
                <a:latin typeface="Arial" pitchFamily="34" charset="0"/>
                <a:ea typeface="+mn-ea"/>
                <a:cs typeface="Arial" pitchFamily="34" charset="0"/>
              </a:rPr>
              <a:t>In any Scouting position</a:t>
            </a:r>
          </a:p>
          <a:p>
            <a:pPr lvl="1">
              <a:lnSpc>
                <a:spcPct val="95000"/>
              </a:lnSpc>
              <a:buFont typeface="Arial" panose="020B0604020202020204" pitchFamily="34" charset="0"/>
              <a:buChar char="•"/>
              <a:defRPr/>
            </a:pPr>
            <a:r>
              <a:rPr lang="en-US" sz="2600" dirty="0">
                <a:latin typeface="Arial" pitchFamily="34" charset="0"/>
                <a:ea typeface="+mn-ea"/>
                <a:cs typeface="Arial" pitchFamily="34" charset="0"/>
              </a:rPr>
              <a:t>Current in Youth Protection training</a:t>
            </a:r>
          </a:p>
          <a:p>
            <a:pPr lvl="1">
              <a:lnSpc>
                <a:spcPct val="95000"/>
              </a:lnSpc>
              <a:buFont typeface="Arial" panose="020B0604020202020204" pitchFamily="34" charset="0"/>
              <a:buChar char="•"/>
              <a:defRPr/>
            </a:pPr>
            <a:r>
              <a:rPr lang="en-US" sz="2600" dirty="0">
                <a:latin typeface="Arial" pitchFamily="34" charset="0"/>
                <a:ea typeface="+mn-ea"/>
                <a:cs typeface="Arial" pitchFamily="34" charset="0"/>
              </a:rPr>
              <a:t>Approved and designated by the Unit Leader</a:t>
            </a:r>
            <a:r>
              <a:rPr lang="en-US" sz="2600" strike="sngStrike" dirty="0">
                <a:solidFill>
                  <a:srgbClr val="FF0000"/>
                </a:solidFill>
                <a:latin typeface="Arial" pitchFamily="34" charset="0"/>
                <a:ea typeface="+mn-ea"/>
                <a:cs typeface="Arial" pitchFamily="34" charset="0"/>
              </a:rPr>
              <a:t> </a:t>
            </a:r>
          </a:p>
          <a:p>
            <a:pPr lvl="1">
              <a:lnSpc>
                <a:spcPct val="95000"/>
              </a:lnSpc>
              <a:defRPr/>
            </a:pPr>
            <a:endParaRPr lang="en-US" sz="1200" dirty="0">
              <a:latin typeface="Arial" pitchFamily="34" charset="0"/>
              <a:ea typeface="+mn-ea"/>
              <a:cs typeface="Arial" pitchFamily="34" charset="0"/>
            </a:endParaRPr>
          </a:p>
          <a:p>
            <a:pPr>
              <a:lnSpc>
                <a:spcPct val="95000"/>
              </a:lnSpc>
              <a:buFont typeface="Arial" charset="0"/>
              <a:buBlip>
                <a:blip r:embed="rId3"/>
              </a:buBlip>
              <a:defRPr/>
            </a:pPr>
            <a:r>
              <a:rPr lang="en-US" sz="2600" dirty="0">
                <a:latin typeface="Arial" pitchFamily="34" charset="0"/>
                <a:ea typeface="+mn-ea"/>
                <a:cs typeface="Arial" pitchFamily="34" charset="0"/>
              </a:rPr>
              <a:t>A Mentor must also have a thorough understanding of the official BSA resources, and especially these sections in the </a:t>
            </a:r>
            <a:r>
              <a:rPr lang="en-US" sz="2600" b="1" i="1" dirty="0">
                <a:latin typeface="Arial" pitchFamily="34" charset="0"/>
                <a:ea typeface="+mn-ea"/>
                <a:cs typeface="Arial" pitchFamily="34" charset="0"/>
              </a:rPr>
              <a:t>2025 Guide to Advancement</a:t>
            </a:r>
            <a:r>
              <a:rPr lang="en-US" sz="2600" i="1" dirty="0">
                <a:latin typeface="Arial" pitchFamily="34" charset="0"/>
                <a:ea typeface="+mn-ea"/>
                <a:cs typeface="Arial" pitchFamily="34" charset="0"/>
              </a:rPr>
              <a:t>.</a:t>
            </a:r>
          </a:p>
          <a:p>
            <a:pPr marL="0" indent="0">
              <a:lnSpc>
                <a:spcPct val="95000"/>
              </a:lnSpc>
              <a:buNone/>
              <a:defRPr/>
            </a:pPr>
            <a:r>
              <a:rPr lang="en-US" sz="2600" i="1" dirty="0">
                <a:latin typeface="Arial" pitchFamily="34" charset="0"/>
                <a:ea typeface="+mn-ea"/>
                <a:cs typeface="Arial" pitchFamily="34" charset="0"/>
              </a:rPr>
              <a:t>		Section 2    “Advancement Defined”</a:t>
            </a:r>
          </a:p>
          <a:p>
            <a:pPr marL="0" indent="0">
              <a:lnSpc>
                <a:spcPct val="95000"/>
              </a:lnSpc>
              <a:buNone/>
              <a:defRPr/>
            </a:pPr>
            <a:r>
              <a:rPr lang="en-US" sz="2600" i="1" dirty="0">
                <a:latin typeface="Arial" pitchFamily="34" charset="0"/>
                <a:ea typeface="+mn-ea"/>
                <a:cs typeface="Arial" pitchFamily="34" charset="0"/>
              </a:rPr>
              <a:t>		</a:t>
            </a:r>
            <a:r>
              <a:rPr lang="en-US" sz="2600" i="1" dirty="0">
                <a:latin typeface="Arial" pitchFamily="34" charset="0"/>
                <a:cs typeface="Arial" pitchFamily="34" charset="0"/>
              </a:rPr>
              <a:t>Section 4	“Mechanics of Advancement”</a:t>
            </a:r>
          </a:p>
          <a:p>
            <a:pPr marL="0" indent="0">
              <a:lnSpc>
                <a:spcPct val="95000"/>
              </a:lnSpc>
              <a:buNone/>
              <a:defRPr/>
            </a:pPr>
            <a:r>
              <a:rPr lang="en-US" sz="2600" i="1" dirty="0">
                <a:latin typeface="Arial" pitchFamily="34" charset="0"/>
                <a:ea typeface="+mn-ea"/>
                <a:cs typeface="Arial" pitchFamily="34" charset="0"/>
              </a:rPr>
              <a:t>		Section 8    “Boards of Review”</a:t>
            </a:r>
          </a:p>
          <a:p>
            <a:pPr marL="0" indent="0">
              <a:lnSpc>
                <a:spcPct val="95000"/>
              </a:lnSpc>
              <a:buNone/>
              <a:defRPr/>
            </a:pPr>
            <a:r>
              <a:rPr lang="en-US" sz="2600" i="1" dirty="0">
                <a:latin typeface="Arial" pitchFamily="34" charset="0"/>
                <a:ea typeface="+mn-ea"/>
                <a:cs typeface="Arial" pitchFamily="34" charset="0"/>
              </a:rPr>
              <a:t>		Section 9    “The Eagle Scout Rank”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517525"/>
            <a:ext cx="9144000" cy="868363"/>
          </a:xfrm>
        </p:spPr>
        <p:txBody>
          <a:bodyPr/>
          <a:lstStyle/>
          <a:p>
            <a:r>
              <a:rPr lang="en-US" altLang="en-US" sz="3200" dirty="0">
                <a:solidFill>
                  <a:srgbClr val="0B5900"/>
                </a:solidFill>
                <a:latin typeface="Arial" pitchFamily="34" charset="0"/>
                <a:cs typeface="Arial" pitchFamily="34" charset="0"/>
              </a:rPr>
              <a:t>Bringing Scouts and Eagle Mentors Together</a:t>
            </a:r>
          </a:p>
        </p:txBody>
      </p:sp>
      <p:sp>
        <p:nvSpPr>
          <p:cNvPr id="24578" name="Content Placeholder 2"/>
          <p:cNvSpPr>
            <a:spLocks noGrp="1"/>
          </p:cNvSpPr>
          <p:nvPr>
            <p:ph idx="1"/>
          </p:nvPr>
        </p:nvSpPr>
        <p:spPr>
          <a:xfrm>
            <a:off x="342900" y="1431924"/>
            <a:ext cx="8534400" cy="4752976"/>
          </a:xfrm>
        </p:spPr>
        <p:txBody>
          <a:bodyPr/>
          <a:lstStyle/>
          <a:p>
            <a:pPr marL="403225" indent="-403225">
              <a:spcBef>
                <a:spcPct val="0"/>
              </a:spcBef>
              <a:spcAft>
                <a:spcPts val="1200"/>
              </a:spcAft>
              <a:buFont typeface="Arial" pitchFamily="34" charset="0"/>
              <a:buBlip>
                <a:blip r:embed="rId3"/>
              </a:buBlip>
            </a:pPr>
            <a:r>
              <a:rPr lang="en-US" altLang="en-US" sz="2600" dirty="0">
                <a:solidFill>
                  <a:srgbClr val="000000"/>
                </a:solidFill>
                <a:latin typeface="Arial" pitchFamily="34" charset="0"/>
                <a:cs typeface="Arial" pitchFamily="34" charset="0"/>
              </a:rPr>
              <a:t>An Eagle Mentor should be designated for </a:t>
            </a:r>
            <a:r>
              <a:rPr lang="en-US" altLang="en-US" sz="2600" i="1" dirty="0">
                <a:solidFill>
                  <a:srgbClr val="000000"/>
                </a:solidFill>
                <a:latin typeface="Arial" pitchFamily="34" charset="0"/>
                <a:cs typeface="Arial" pitchFamily="34" charset="0"/>
              </a:rPr>
              <a:t>every</a:t>
            </a:r>
            <a:r>
              <a:rPr lang="en-US" altLang="en-US" sz="2600" dirty="0">
                <a:solidFill>
                  <a:srgbClr val="000000"/>
                </a:solidFill>
                <a:latin typeface="Arial" pitchFamily="34" charset="0"/>
                <a:cs typeface="Arial" pitchFamily="34" charset="0"/>
              </a:rPr>
              <a:t> Scout who reaches the Life Rank.</a:t>
            </a:r>
          </a:p>
          <a:p>
            <a:pPr marL="403225" indent="-403225">
              <a:spcBef>
                <a:spcPct val="0"/>
              </a:spcBef>
              <a:spcAft>
                <a:spcPts val="1200"/>
              </a:spcAft>
              <a:buFont typeface="Arial" pitchFamily="34" charset="0"/>
              <a:buBlip>
                <a:blip r:embed="rId3"/>
              </a:buBlip>
            </a:pPr>
            <a:r>
              <a:rPr lang="en-US" altLang="en-US" sz="2600" dirty="0">
                <a:solidFill>
                  <a:srgbClr val="000000"/>
                </a:solidFill>
                <a:latin typeface="Arial" pitchFamily="34" charset="0"/>
                <a:cs typeface="Arial" pitchFamily="34" charset="0"/>
              </a:rPr>
              <a:t>A Scout may request a specific registered Scouter as an Eagle Mentor, subject to the unit leader’s approval</a:t>
            </a:r>
            <a:r>
              <a:rPr lang="en-US" altLang="en-US" sz="2600" dirty="0">
                <a:latin typeface="Arial" pitchFamily="34" charset="0"/>
                <a:cs typeface="Arial" pitchFamily="34" charset="0"/>
              </a:rPr>
              <a:t>. </a:t>
            </a:r>
          </a:p>
          <a:p>
            <a:pPr marL="403225" indent="-403225">
              <a:spcBef>
                <a:spcPct val="0"/>
              </a:spcBef>
              <a:spcAft>
                <a:spcPts val="1200"/>
              </a:spcAft>
              <a:buFont typeface="Arial" pitchFamily="34" charset="0"/>
              <a:buBlip>
                <a:blip r:embed="rId3"/>
              </a:buBlip>
            </a:pPr>
            <a:r>
              <a:rPr lang="en-US" altLang="en-US" sz="2600" dirty="0">
                <a:latin typeface="Arial" pitchFamily="34" charset="0"/>
                <a:cs typeface="Arial" pitchFamily="34" charset="0"/>
              </a:rPr>
              <a:t>The Scout may choose not to accept the assistance of the Eagle Mentor, but should be counseled on the value a mentor adds.</a:t>
            </a:r>
          </a:p>
          <a:p>
            <a:pPr marL="403225" indent="-403225">
              <a:spcBef>
                <a:spcPct val="0"/>
              </a:spcBef>
              <a:spcAft>
                <a:spcPts val="1200"/>
              </a:spcAft>
              <a:buFont typeface="Arial" pitchFamily="34" charset="0"/>
              <a:buBlip>
                <a:blip r:embed="rId3"/>
              </a:buBlip>
            </a:pPr>
            <a:r>
              <a:rPr lang="en-US" altLang="en-US" sz="2600" dirty="0">
                <a:latin typeface="Arial" pitchFamily="34" charset="0"/>
                <a:cs typeface="Arial" pitchFamily="34" charset="0"/>
              </a:rPr>
              <a:t>Neither the Unit Advancement Chair, Scoutmaster or the Scout’s parent should be the Eagle Mentor.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66725" y="481013"/>
            <a:ext cx="8229600" cy="762000"/>
          </a:xfrm>
        </p:spPr>
        <p:txBody>
          <a:bodyPr/>
          <a:lstStyle/>
          <a:p>
            <a:r>
              <a:rPr lang="en-US" altLang="en-US" sz="3600" dirty="0">
                <a:solidFill>
                  <a:srgbClr val="0B5900"/>
                </a:solidFill>
                <a:latin typeface="Arial" pitchFamily="34" charset="0"/>
                <a:cs typeface="Arial" pitchFamily="34" charset="0"/>
              </a:rPr>
              <a:t>Official Sources for Guidance</a:t>
            </a:r>
            <a:endParaRPr lang="en-US" altLang="en-US" sz="4000" dirty="0">
              <a:solidFill>
                <a:srgbClr val="0B5900"/>
              </a:solidFill>
              <a:latin typeface="Arial" pitchFamily="34" charset="0"/>
              <a:cs typeface="Arial" pitchFamily="34" charset="0"/>
            </a:endParaRPr>
          </a:p>
        </p:txBody>
      </p:sp>
      <p:sp>
        <p:nvSpPr>
          <p:cNvPr id="3" name="Content Placeholder 2"/>
          <p:cNvSpPr>
            <a:spLocks noGrp="1"/>
          </p:cNvSpPr>
          <p:nvPr>
            <p:ph idx="1"/>
          </p:nvPr>
        </p:nvSpPr>
        <p:spPr>
          <a:xfrm>
            <a:off x="463549" y="1257300"/>
            <a:ext cx="8513025" cy="5092700"/>
          </a:xfrm>
        </p:spPr>
        <p:txBody>
          <a:bodyPr/>
          <a:lstStyle/>
          <a:p>
            <a:pPr marL="0" indent="0">
              <a:spcBef>
                <a:spcPts val="1800"/>
              </a:spcBef>
              <a:buFont typeface="Arial" charset="0"/>
              <a:buNone/>
              <a:defRPr/>
            </a:pPr>
            <a:r>
              <a:rPr lang="en-US" sz="2400" b="1" dirty="0">
                <a:latin typeface="Arial" pitchFamily="34" charset="0"/>
                <a:ea typeface="+mn-ea"/>
                <a:cs typeface="Arial" pitchFamily="34" charset="0"/>
              </a:rPr>
              <a:t>Current editions* of:</a:t>
            </a:r>
          </a:p>
          <a:p>
            <a:pPr>
              <a:spcBef>
                <a:spcPts val="1800"/>
              </a:spcBef>
              <a:buFont typeface="Arial" charset="0"/>
              <a:buBlip>
                <a:blip r:embed="rId3"/>
              </a:buBlip>
              <a:defRPr/>
            </a:pPr>
            <a:r>
              <a:rPr lang="en-US" sz="2400" b="1" i="1" dirty="0">
                <a:latin typeface="Arial" pitchFamily="34" charset="0"/>
                <a:ea typeface="+mn-ea"/>
                <a:cs typeface="Arial" pitchFamily="34" charset="0"/>
              </a:rPr>
              <a:t>2025 Guide to Advancement</a:t>
            </a:r>
          </a:p>
          <a:p>
            <a:pPr>
              <a:spcBef>
                <a:spcPts val="1800"/>
              </a:spcBef>
              <a:buFont typeface="Arial" charset="0"/>
              <a:buBlip>
                <a:blip r:embed="rId3"/>
              </a:buBlip>
              <a:defRPr/>
            </a:pPr>
            <a:r>
              <a:rPr lang="en-US" sz="2400" b="1" i="1" dirty="0">
                <a:latin typeface="Arial" pitchFamily="34" charset="0"/>
                <a:ea typeface="+mn-ea"/>
                <a:cs typeface="Arial" pitchFamily="34" charset="0"/>
              </a:rPr>
              <a:t>Eagle Scout Service Project Workbook</a:t>
            </a:r>
            <a:endParaRPr lang="en-US" sz="2400" b="1" dirty="0">
              <a:latin typeface="Arial" pitchFamily="34" charset="0"/>
              <a:ea typeface="+mn-ea"/>
              <a:cs typeface="Arial" pitchFamily="34" charset="0"/>
            </a:endParaRPr>
          </a:p>
          <a:p>
            <a:pPr>
              <a:spcBef>
                <a:spcPts val="1800"/>
              </a:spcBef>
              <a:buFont typeface="Arial" charset="0"/>
              <a:buBlip>
                <a:blip r:embed="rId3"/>
              </a:buBlip>
              <a:defRPr/>
            </a:pPr>
            <a:r>
              <a:rPr lang="en-US" sz="2400" b="1" i="1" dirty="0">
                <a:latin typeface="Arial" pitchFamily="34" charset="0"/>
                <a:ea typeface="+mn-ea"/>
                <a:cs typeface="Arial" pitchFamily="34" charset="0"/>
              </a:rPr>
              <a:t>Scouts BSA Requirements</a:t>
            </a:r>
          </a:p>
          <a:p>
            <a:pPr>
              <a:spcBef>
                <a:spcPts val="1800"/>
              </a:spcBef>
              <a:buFont typeface="Arial" charset="0"/>
              <a:buBlip>
                <a:blip r:embed="rId3"/>
              </a:buBlip>
              <a:defRPr/>
            </a:pPr>
            <a:r>
              <a:rPr lang="en-US" sz="2400" b="1" i="1" dirty="0">
                <a:latin typeface="Arial" pitchFamily="34" charset="0"/>
                <a:ea typeface="+mn-ea"/>
                <a:cs typeface="Arial" pitchFamily="34" charset="0"/>
              </a:rPr>
              <a:t>Guide to Safe Scouting</a:t>
            </a:r>
          </a:p>
          <a:p>
            <a:pPr marL="342900" lvl="1" indent="-342900">
              <a:spcBef>
                <a:spcPts val="1800"/>
              </a:spcBef>
              <a:buFont typeface="Courier New" pitchFamily="49" charset="0"/>
              <a:buBlip>
                <a:blip r:embed="rId3"/>
              </a:buBlip>
              <a:defRPr/>
            </a:pPr>
            <a:r>
              <a:rPr lang="en-US" sz="2400" b="1" i="1" dirty="0">
                <a:latin typeface="Arial" pitchFamily="34" charset="0"/>
                <a:ea typeface="+mn-ea"/>
                <a:cs typeface="Arial" pitchFamily="34" charset="0"/>
              </a:rPr>
              <a:t>SAFE Project Tool Use</a:t>
            </a:r>
          </a:p>
          <a:p>
            <a:pPr marL="342900" lvl="1" indent="-342900">
              <a:spcBef>
                <a:spcPts val="1800"/>
              </a:spcBef>
              <a:buFont typeface="Courier New" pitchFamily="49" charset="0"/>
              <a:buBlip>
                <a:blip r:embed="rId3"/>
              </a:buBlip>
              <a:defRPr/>
            </a:pPr>
            <a:r>
              <a:rPr lang="en-US" sz="2400" b="1" i="1" dirty="0">
                <a:latin typeface="Arial" pitchFamily="34" charset="0"/>
                <a:ea typeface="+mn-ea"/>
                <a:cs typeface="Arial" pitchFamily="34" charset="0"/>
              </a:rPr>
              <a:t>Council/District Eagle Rank Advancement Processes</a:t>
            </a:r>
            <a:endParaRPr lang="en-US" sz="2400" b="1" dirty="0">
              <a:latin typeface="Arial" pitchFamily="34" charset="0"/>
              <a:ea typeface="+mn-ea"/>
              <a:cs typeface="Arial" pitchFamily="34" charset="0"/>
            </a:endParaRPr>
          </a:p>
          <a:p>
            <a:pPr marL="0" indent="0">
              <a:spcBef>
                <a:spcPts val="1800"/>
              </a:spcBef>
              <a:buNone/>
              <a:defRPr/>
            </a:pPr>
            <a:r>
              <a:rPr lang="en-US" sz="2600" b="1" i="1" dirty="0">
                <a:latin typeface="Arial" pitchFamily="34" charset="0"/>
                <a:ea typeface="+mn-ea"/>
                <a:cs typeface="Arial" pitchFamily="34" charset="0"/>
              </a:rPr>
              <a:t>   </a:t>
            </a:r>
            <a:r>
              <a:rPr lang="en-US" sz="2400" b="1" i="1" dirty="0">
                <a:latin typeface="Arial" pitchFamily="34" charset="0"/>
                <a:ea typeface="+mn-ea"/>
                <a:cs typeface="Arial" pitchFamily="34" charset="0"/>
              </a:rPr>
              <a:t>*all of these are available online </a:t>
            </a:r>
          </a:p>
        </p:txBody>
      </p:sp>
      <p:pic>
        <p:nvPicPr>
          <p:cNvPr id="5"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101" y="1337480"/>
            <a:ext cx="2051672" cy="2661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609600"/>
            <a:ext cx="8229600" cy="1143000"/>
          </a:xfrm>
        </p:spPr>
        <p:txBody>
          <a:bodyPr/>
          <a:lstStyle/>
          <a:p>
            <a:r>
              <a:rPr lang="en-US" altLang="en-US" sz="3200" dirty="0">
                <a:solidFill>
                  <a:srgbClr val="0B5900"/>
                </a:solidFill>
                <a:latin typeface="Arial" pitchFamily="34" charset="0"/>
                <a:cs typeface="Arial" pitchFamily="34" charset="0"/>
              </a:rPr>
              <a:t>Unit Eagle Mentor </a:t>
            </a:r>
            <a:br>
              <a:rPr lang="en-US" altLang="en-US" sz="3200" dirty="0">
                <a:solidFill>
                  <a:srgbClr val="0B5900"/>
                </a:solidFill>
                <a:latin typeface="Arial" pitchFamily="34" charset="0"/>
                <a:cs typeface="Arial" pitchFamily="34" charset="0"/>
              </a:rPr>
            </a:br>
            <a:r>
              <a:rPr lang="en-US" altLang="en-US" sz="2800" dirty="0">
                <a:solidFill>
                  <a:srgbClr val="0B5900"/>
                </a:solidFill>
                <a:latin typeface="Arial" pitchFamily="34" charset="0"/>
                <a:cs typeface="Arial" pitchFamily="34" charset="0"/>
              </a:rPr>
              <a:t>Term of Service and Association</a:t>
            </a:r>
          </a:p>
        </p:txBody>
      </p:sp>
      <p:sp>
        <p:nvSpPr>
          <p:cNvPr id="19458" name="Content Placeholder 2"/>
          <p:cNvSpPr>
            <a:spLocks noGrp="1"/>
          </p:cNvSpPr>
          <p:nvPr>
            <p:ph idx="1"/>
          </p:nvPr>
        </p:nvSpPr>
        <p:spPr>
          <a:xfrm>
            <a:off x="587067" y="2199731"/>
            <a:ext cx="7904162" cy="3305175"/>
          </a:xfrm>
        </p:spPr>
        <p:txBody>
          <a:bodyPr/>
          <a:lstStyle/>
          <a:p>
            <a:pPr>
              <a:buFont typeface="Arial" pitchFamily="34" charset="0"/>
              <a:buBlip>
                <a:blip r:embed="rId3"/>
              </a:buBlip>
            </a:pPr>
            <a:r>
              <a:rPr lang="en-US" altLang="en-US" sz="2800" dirty="0">
                <a:latin typeface="Arial" pitchFamily="34" charset="0"/>
                <a:cs typeface="Arial" pitchFamily="34" charset="0"/>
              </a:rPr>
              <a:t>Term of Service:  From Life Scout Board of Review to completion of Eagle Rank requirements, including service project proposal development through completion of the project report.</a:t>
            </a:r>
          </a:p>
          <a:p>
            <a:pPr>
              <a:spcBef>
                <a:spcPts val="1800"/>
              </a:spcBef>
              <a:buFont typeface="Arial" pitchFamily="34" charset="0"/>
              <a:buBlip>
                <a:blip r:embed="rId3"/>
              </a:buBlip>
            </a:pPr>
            <a:r>
              <a:rPr lang="en-US" altLang="en-US" sz="2800" dirty="0">
                <a:latin typeface="Arial" pitchFamily="34" charset="0"/>
                <a:cs typeface="Arial" pitchFamily="34" charset="0"/>
              </a:rPr>
              <a:t>The role of the designated Unit Eagle Mentor is intended to be a close, frequent association.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544513"/>
            <a:ext cx="8229600" cy="639762"/>
          </a:xfrm>
        </p:spPr>
        <p:txBody>
          <a:bodyPr/>
          <a:lstStyle/>
          <a:p>
            <a:r>
              <a:rPr lang="en-US" altLang="en-US" sz="3600" dirty="0">
                <a:solidFill>
                  <a:srgbClr val="0B5900"/>
                </a:solidFill>
                <a:latin typeface="Arial" pitchFamily="34" charset="0"/>
                <a:cs typeface="Arial" pitchFamily="34" charset="0"/>
              </a:rPr>
              <a:t>The Role of the Unit Eagle Mentor</a:t>
            </a:r>
          </a:p>
        </p:txBody>
      </p:sp>
      <p:sp>
        <p:nvSpPr>
          <p:cNvPr id="3" name="Content Placeholder 2"/>
          <p:cNvSpPr>
            <a:spLocks noGrp="1"/>
          </p:cNvSpPr>
          <p:nvPr>
            <p:ph idx="1"/>
          </p:nvPr>
        </p:nvSpPr>
        <p:spPr>
          <a:xfrm>
            <a:off x="457200" y="1300766"/>
            <a:ext cx="8534400" cy="4919730"/>
          </a:xfrm>
        </p:spPr>
        <p:txBody>
          <a:bodyPr/>
          <a:lstStyle/>
          <a:p>
            <a:pPr marL="0" indent="0">
              <a:buFont typeface="Arial" pitchFamily="34" charset="0"/>
              <a:buNone/>
            </a:pPr>
            <a:r>
              <a:rPr lang="en-US" altLang="en-US" sz="2600" dirty="0">
                <a:latin typeface="Arial" pitchFamily="34" charset="0"/>
                <a:cs typeface="Arial" pitchFamily="34" charset="0"/>
              </a:rPr>
              <a:t>An Eagle Mentor’s advice is a key to the Scout’s success.  </a:t>
            </a:r>
          </a:p>
          <a:p>
            <a:pPr marL="0" indent="0">
              <a:spcBef>
                <a:spcPts val="1800"/>
              </a:spcBef>
              <a:buFont typeface="Arial" pitchFamily="34" charset="0"/>
              <a:buBlip>
                <a:blip r:embed="rId3"/>
              </a:buBlip>
            </a:pPr>
            <a:r>
              <a:rPr lang="en-US" altLang="en-US" sz="2600" dirty="0">
                <a:latin typeface="Arial" pitchFamily="34" charset="0"/>
                <a:cs typeface="Arial" pitchFamily="34" charset="0"/>
              </a:rPr>
              <a:t> Serves as a consultant and coach. </a:t>
            </a:r>
          </a:p>
          <a:p>
            <a:pPr marL="0" indent="0">
              <a:spcBef>
                <a:spcPts val="1800"/>
              </a:spcBef>
              <a:buFont typeface="Arial" pitchFamily="34" charset="0"/>
              <a:buBlip>
                <a:blip r:embed="rId3"/>
              </a:buBlip>
            </a:pPr>
            <a:r>
              <a:rPr lang="en-US" altLang="en-US" sz="2600" dirty="0">
                <a:latin typeface="Arial" pitchFamily="34" charset="0"/>
                <a:cs typeface="Arial" pitchFamily="34" charset="0"/>
              </a:rPr>
              <a:t> Is a resource, encouraging the candidate to fully  plan the project, secure resources, and to make wise decisions.</a:t>
            </a:r>
          </a:p>
          <a:p>
            <a:pPr marL="0" indent="0">
              <a:spcBef>
                <a:spcPts val="1800"/>
              </a:spcBef>
              <a:buFont typeface="Arial" pitchFamily="34" charset="0"/>
              <a:buBlip>
                <a:blip r:embed="rId3"/>
              </a:buBlip>
            </a:pPr>
            <a:r>
              <a:rPr lang="en-US" altLang="en-US" sz="2600" dirty="0">
                <a:latin typeface="Arial" pitchFamily="34" charset="0"/>
                <a:cs typeface="Arial" pitchFamily="34" charset="0"/>
              </a:rPr>
              <a:t> Uses </a:t>
            </a:r>
            <a:r>
              <a:rPr lang="en-US" altLang="en-US" sz="2600" dirty="0">
                <a:solidFill>
                  <a:srgbClr val="000000"/>
                </a:solidFill>
                <a:latin typeface="Arial" pitchFamily="34" charset="0"/>
                <a:cs typeface="Arial" pitchFamily="34" charset="0"/>
              </a:rPr>
              <a:t>positive adult association, logic, and common sense to help the candidate to reach a successful outcome.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15457</TotalTime>
  <Words>6901</Words>
  <Application>Microsoft Office PowerPoint</Application>
  <PresentationFormat>On-screen Show (4:3)</PresentationFormat>
  <Paragraphs>463</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Wingdings</vt:lpstr>
      <vt:lpstr>Office Theme</vt:lpstr>
      <vt:lpstr>Patriots’ Path Council, BSA</vt:lpstr>
      <vt:lpstr>The Mission and Objectives of  SCOUTING AMERICA</vt:lpstr>
      <vt:lpstr>The Scout Oath and Law</vt:lpstr>
      <vt:lpstr>PowerPoint Presentation</vt:lpstr>
      <vt:lpstr>Qualifications of Eagle Mentors</vt:lpstr>
      <vt:lpstr>Bringing Scouts and Eagle Mentors Together</vt:lpstr>
      <vt:lpstr>Official Sources for Guidance</vt:lpstr>
      <vt:lpstr>Unit Eagle Mentor  Term of Service and Association</vt:lpstr>
      <vt:lpstr>The Role of the Unit Eagle Mentor</vt:lpstr>
      <vt:lpstr>Guidelines for Unit Eagle Mentors</vt:lpstr>
      <vt:lpstr>The Role of the Unit Eagle Coach Differs from the District Representative</vt:lpstr>
      <vt:lpstr>Council Eagle Rank Advancement Procedures</vt:lpstr>
      <vt:lpstr>Roles and Responsibilities in  the Eagle Advancement Process</vt:lpstr>
      <vt:lpstr>The Service Project Process</vt:lpstr>
      <vt:lpstr>Preparing a Service Project Proposal</vt:lpstr>
      <vt:lpstr>Preparing a Service Project Proposal</vt:lpstr>
      <vt:lpstr>Preparing a Service Project Proposal</vt:lpstr>
      <vt:lpstr>Preparing a Service Project Proposal</vt:lpstr>
      <vt:lpstr>Preparing a Service Project Proposal</vt:lpstr>
      <vt:lpstr>Service Project Fundraising</vt:lpstr>
      <vt:lpstr>Service Project Fundraising Application</vt:lpstr>
      <vt:lpstr>Meeting with the District Representative Project Orientation</vt:lpstr>
      <vt:lpstr>Discussions with the District Representative Detailed Planning and Future Communication</vt:lpstr>
      <vt:lpstr>Project Plan Elements</vt:lpstr>
      <vt:lpstr>Reviewing the Project Plan</vt:lpstr>
      <vt:lpstr>The Project Report</vt:lpstr>
      <vt:lpstr>The Eagle Scout  Service Project Report</vt:lpstr>
      <vt:lpstr>Achieving Success</vt:lpstr>
      <vt:lpstr>Achieving Success</vt:lpstr>
      <vt:lpstr>Eagle Advancement Documents </vt:lpstr>
      <vt:lpstr>Review</vt:lpstr>
      <vt:lpstr>Closing Thoughts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Diane-2011-NB</dc:creator>
  <cp:lastModifiedBy>Owner</cp:lastModifiedBy>
  <cp:revision>536</cp:revision>
  <cp:lastPrinted>2025-03-01T20:01:23Z</cp:lastPrinted>
  <dcterms:created xsi:type="dcterms:W3CDTF">2014-01-03T05:45:36Z</dcterms:created>
  <dcterms:modified xsi:type="dcterms:W3CDTF">2025-03-01T20:02:32Z</dcterms:modified>
</cp:coreProperties>
</file>