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18" r:id="rId2"/>
    <p:sldId id="397" r:id="rId3"/>
    <p:sldId id="422" r:id="rId4"/>
    <p:sldId id="396" r:id="rId5"/>
    <p:sldId id="400" r:id="rId6"/>
    <p:sldId id="421" r:id="rId7"/>
    <p:sldId id="423" r:id="rId8"/>
    <p:sldId id="401" r:id="rId9"/>
    <p:sldId id="414" r:id="rId10"/>
    <p:sldId id="404" r:id="rId11"/>
    <p:sldId id="399" r:id="rId12"/>
    <p:sldId id="398" r:id="rId13"/>
    <p:sldId id="407" r:id="rId14"/>
    <p:sldId id="408" r:id="rId15"/>
    <p:sldId id="420" r:id="rId16"/>
    <p:sldId id="409" r:id="rId17"/>
    <p:sldId id="418" r:id="rId18"/>
    <p:sldId id="411" r:id="rId19"/>
    <p:sldId id="413" r:id="rId20"/>
    <p:sldId id="419" r:id="rId21"/>
    <p:sldId id="416" r:id="rId22"/>
    <p:sldId id="417" r:id="rId23"/>
    <p:sldId id="40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89">
          <p15:clr>
            <a:srgbClr val="A4A3A4"/>
          </p15:clr>
        </p15:guide>
        <p15:guide id="2" orient="horz" pos="2160" userDrawn="1">
          <p15:clr>
            <a:srgbClr val="A4A3A4"/>
          </p15:clr>
        </p15:guide>
        <p15:guide id="3" orient="horz" pos="1016">
          <p15:clr>
            <a:srgbClr val="A4A3A4"/>
          </p15:clr>
        </p15:guide>
        <p15:guide id="4" orient="horz" pos="1268">
          <p15:clr>
            <a:srgbClr val="A4A3A4"/>
          </p15:clr>
        </p15:guide>
        <p15:guide id="5" pos="388">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08A49-5ACC-4336-B309-E439CEF9C591}" v="2" dt="2021-12-03T16:13:40.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1"/>
    <p:restoredTop sz="84793" autoAdjust="0"/>
  </p:normalViewPr>
  <p:slideViewPr>
    <p:cSldViewPr snapToGrid="0">
      <p:cViewPr varScale="1">
        <p:scale>
          <a:sx n="89" d="100"/>
          <a:sy n="89" d="100"/>
        </p:scale>
        <p:origin x="1410" y="78"/>
      </p:cViewPr>
      <p:guideLst>
        <p:guide orient="horz" pos="689"/>
        <p:guide orient="horz" pos="2160"/>
        <p:guide orient="horz" pos="1016"/>
        <p:guide orient="horz" pos="1268"/>
        <p:guide pos="388"/>
        <p:guide pos="2880"/>
      </p:guideLst>
    </p:cSldViewPr>
  </p:slideViewPr>
  <p:notesTextViewPr>
    <p:cViewPr>
      <p:scale>
        <a:sx n="95" d="100"/>
        <a:sy n="95" d="100"/>
      </p:scale>
      <p:origin x="0" y="0"/>
    </p:cViewPr>
  </p:notesTextViewPr>
  <p:sorterViewPr>
    <p:cViewPr>
      <p:scale>
        <a:sx n="120" d="100"/>
        <a:sy n="120" d="100"/>
      </p:scale>
      <p:origin x="0" y="-4344"/>
    </p:cViewPr>
  </p:sorterViewPr>
  <p:notesViewPr>
    <p:cSldViewPr snapToGrid="0">
      <p:cViewPr varScale="1">
        <p:scale>
          <a:sx n="49" d="100"/>
          <a:sy n="49" d="100"/>
        </p:scale>
        <p:origin x="-214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erritt" userId="f21ab54c-2b55-4779-ac72-cbe71e1eb59a" providerId="ADAL" clId="{44808A49-5ACC-4336-B309-E439CEF9C591}"/>
    <pc:docChg chg="custSel modSld">
      <pc:chgData name="Michael Merritt" userId="f21ab54c-2b55-4779-ac72-cbe71e1eb59a" providerId="ADAL" clId="{44808A49-5ACC-4336-B309-E439CEF9C591}" dt="2021-12-03T16:13:45.632" v="4" actId="1076"/>
      <pc:docMkLst>
        <pc:docMk/>
      </pc:docMkLst>
      <pc:sldChg chg="addSp delSp modSp mod">
        <pc:chgData name="Michael Merritt" userId="f21ab54c-2b55-4779-ac72-cbe71e1eb59a" providerId="ADAL" clId="{44808A49-5ACC-4336-B309-E439CEF9C591}" dt="2021-12-03T16:13:45.632" v="4" actId="1076"/>
        <pc:sldMkLst>
          <pc:docMk/>
          <pc:sldMk cId="0" sldId="318"/>
        </pc:sldMkLst>
        <pc:graphicFrameChg chg="del">
          <ac:chgData name="Michael Merritt" userId="f21ab54c-2b55-4779-ac72-cbe71e1eb59a" providerId="ADAL" clId="{44808A49-5ACC-4336-B309-E439CEF9C591}" dt="2021-12-03T16:13:38.802" v="2" actId="478"/>
          <ac:graphicFrameMkLst>
            <pc:docMk/>
            <pc:sldMk cId="0" sldId="318"/>
            <ac:graphicFrameMk id="2" creationId="{C0E769CE-63CF-46E3-8B08-06329B181DA4}"/>
          </ac:graphicFrameMkLst>
        </pc:graphicFrameChg>
        <pc:graphicFrameChg chg="del">
          <ac:chgData name="Michael Merritt" userId="f21ab54c-2b55-4779-ac72-cbe71e1eb59a" providerId="ADAL" clId="{44808A49-5ACC-4336-B309-E439CEF9C591}" dt="2021-12-03T16:13:36.466" v="1" actId="478"/>
          <ac:graphicFrameMkLst>
            <pc:docMk/>
            <pc:sldMk cId="0" sldId="318"/>
            <ac:graphicFrameMk id="3" creationId="{9F5ECF1A-1839-4B4A-8BEB-7A230ED159E2}"/>
          </ac:graphicFrameMkLst>
        </pc:graphicFrameChg>
        <pc:picChg chg="add mod">
          <ac:chgData name="Michael Merritt" userId="f21ab54c-2b55-4779-ac72-cbe71e1eb59a" providerId="ADAL" clId="{44808A49-5ACC-4336-B309-E439CEF9C591}" dt="2021-12-03T16:13:45.632" v="4" actId="1076"/>
          <ac:picMkLst>
            <pc:docMk/>
            <pc:sldMk cId="0" sldId="318"/>
            <ac:picMk id="8" creationId="{5334EF6C-44CB-454D-9925-FA10FF27C676}"/>
          </ac:picMkLst>
        </pc:picChg>
        <pc:picChg chg="del">
          <ac:chgData name="Michael Merritt" userId="f21ab54c-2b55-4779-ac72-cbe71e1eb59a" providerId="ADAL" clId="{44808A49-5ACC-4336-B309-E439CEF9C591}" dt="2021-12-03T16:13:40.721" v="3" actId="478"/>
          <ac:picMkLst>
            <pc:docMk/>
            <pc:sldMk cId="0" sldId="318"/>
            <ac:picMk id="15363" creationId="{6A9744D4-5FB3-45AD-BFA3-D9E0F4FC4DB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2B70DD4-2B8D-44D3-A8AD-2CC5DA1AF95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19" name="Rectangle 3">
            <a:extLst>
              <a:ext uri="{FF2B5EF4-FFF2-40B4-BE49-F238E27FC236}">
                <a16:creationId xmlns:a16="http://schemas.microsoft.com/office/drawing/2014/main" id="{AD678011-B4D3-4E55-9654-D3065D243C1D}"/>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48A58805-02A4-4570-B10A-3DD3BD5C5AA6}" type="datetime1">
              <a:rPr lang="en-US" altLang="en-US"/>
              <a:pPr>
                <a:defRPr/>
              </a:pPr>
              <a:t>12/3/2021</a:t>
            </a:fld>
            <a:endParaRPr lang="en-US" altLang="en-US"/>
          </a:p>
        </p:txBody>
      </p:sp>
      <p:sp>
        <p:nvSpPr>
          <p:cNvPr id="111620" name="Rectangle 4">
            <a:extLst>
              <a:ext uri="{FF2B5EF4-FFF2-40B4-BE49-F238E27FC236}">
                <a16:creationId xmlns:a16="http://schemas.microsoft.com/office/drawing/2014/main" id="{FE9306BC-422D-4A1A-B815-B446A10D829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21" name="Rectangle 5">
            <a:extLst>
              <a:ext uri="{FF2B5EF4-FFF2-40B4-BE49-F238E27FC236}">
                <a16:creationId xmlns:a16="http://schemas.microsoft.com/office/drawing/2014/main" id="{E4898AA3-E2FD-469C-ACEC-9F2597348621}"/>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B890E3D7-FB8F-4FA8-84CE-B5F49491AF6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D80CD-E904-4FE8-ACD9-66AB5B982D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F67D22-A798-4366-8E11-F023C04FB44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B978BE98-D08E-4929-8EA7-983AD2AF8693}" type="datetime1">
              <a:rPr lang="en-US" altLang="en-US"/>
              <a:pPr>
                <a:defRPr/>
              </a:pPr>
              <a:t>12/3/2021</a:t>
            </a:fld>
            <a:endParaRPr lang="en-US" altLang="en-US"/>
          </a:p>
        </p:txBody>
      </p:sp>
      <p:sp>
        <p:nvSpPr>
          <p:cNvPr id="4" name="Slide Image Placeholder 3">
            <a:extLst>
              <a:ext uri="{FF2B5EF4-FFF2-40B4-BE49-F238E27FC236}">
                <a16:creationId xmlns:a16="http://schemas.microsoft.com/office/drawing/2014/main" id="{3CC7D292-DBD5-4E6B-81C6-D7723838C2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307354-751C-4FAA-9985-8BF9DF8942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41A1FA-CE0E-4A67-A926-6D85379A20E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2E8D538-9543-46FB-9F69-A288C3181C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C69B24E3-5A3D-45AC-8F09-7F62274C8D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DA5D287-C94A-4D52-AACB-CE6455514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2911F07-0903-4D14-8A29-C361DD5AE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rPr>
              <a:t>Welcome everyone and thank them for attending. They could be doing something else with their time, but they chose to be at this presentation. </a:t>
            </a:r>
          </a:p>
          <a:p>
            <a:endParaRPr lang="en-US" altLang="en-US" dirty="0">
              <a:latin typeface="Times New Roman" panose="02020603050405020304" pitchFamily="18" charset="0"/>
            </a:endParaRPr>
          </a:p>
          <a:p>
            <a:r>
              <a:rPr lang="en-US" altLang="en-US" dirty="0">
                <a:latin typeface="Times New Roman" panose="02020603050405020304" pitchFamily="18" charset="0"/>
              </a:rPr>
              <a:t>Challenge participants to ask questions and encourage them to join in the discussions. </a:t>
            </a:r>
          </a:p>
        </p:txBody>
      </p:sp>
      <p:sp>
        <p:nvSpPr>
          <p:cNvPr id="16388" name="Slide Number Placeholder 3">
            <a:extLst>
              <a:ext uri="{FF2B5EF4-FFF2-40B4-BE49-F238E27FC236}">
                <a16:creationId xmlns:a16="http://schemas.microsoft.com/office/drawing/2014/main" id="{6759DAE7-9E6F-4FBA-8FED-519BD0EDB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2925B4-017F-4141-BE1E-1A495F25F42A}"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now look at some of the main topics of each Section of the </a:t>
            </a:r>
            <a:r>
              <a:rPr lang="en-US" i="1" dirty="0"/>
              <a:t>Guide to Advancement</a:t>
            </a:r>
            <a:r>
              <a:rPr lang="en-US" dirty="0"/>
              <a:t>.</a:t>
            </a:r>
          </a:p>
          <a:p>
            <a:endParaRPr lang="en-US" dirty="0"/>
          </a:p>
          <a:p>
            <a:r>
              <a:rPr lang="en-US" b="1" dirty="0"/>
              <a:t>MISSION STATEMENT</a:t>
            </a:r>
            <a:endParaRPr lang="en-US" dirty="0"/>
          </a:p>
          <a:p>
            <a:r>
              <a:rPr lang="en-US" dirty="0"/>
              <a:t>The mission of the Boy Scouts of America is to prepare young people to make ethical and moral choices over their lifetimes by instilling in them the values of the Scout Oath and Law.</a:t>
            </a:r>
          </a:p>
          <a:p>
            <a:endParaRPr lang="en-US" dirty="0"/>
          </a:p>
          <a:p>
            <a:endParaRPr lang="en-US" dirty="0"/>
          </a:p>
          <a:p>
            <a:r>
              <a:rPr lang="en-US" b="1" dirty="0"/>
              <a:t>The eight methods of the Scouting movement are the means through which the Aims of Scouting are achieved:</a:t>
            </a:r>
            <a:endParaRPr lang="en-US" dirty="0"/>
          </a:p>
          <a:p>
            <a:pPr>
              <a:buFont typeface="Arial" panose="020B0604020202020204" pitchFamily="34" charset="0"/>
              <a:buChar char="•"/>
            </a:pPr>
            <a:r>
              <a:rPr lang="en-US" dirty="0"/>
              <a:t>Scouting Ideals.</a:t>
            </a:r>
          </a:p>
          <a:p>
            <a:pPr>
              <a:buFont typeface="Arial" panose="020B0604020202020204" pitchFamily="34" charset="0"/>
              <a:buChar char="•"/>
            </a:pPr>
            <a:r>
              <a:rPr lang="en-US" dirty="0"/>
              <a:t>Patrols.</a:t>
            </a:r>
          </a:p>
          <a:p>
            <a:pPr>
              <a:buFont typeface="Arial" panose="020B0604020202020204" pitchFamily="34" charset="0"/>
              <a:buChar char="•"/>
            </a:pPr>
            <a:r>
              <a:rPr lang="en-US" dirty="0"/>
              <a:t>Outdoors.</a:t>
            </a:r>
          </a:p>
          <a:p>
            <a:pPr>
              <a:buFont typeface="Arial" panose="020B0604020202020204" pitchFamily="34" charset="0"/>
              <a:buChar char="•"/>
            </a:pPr>
            <a:r>
              <a:rPr lang="en-US" dirty="0"/>
              <a:t>Advancement.</a:t>
            </a:r>
          </a:p>
          <a:p>
            <a:pPr>
              <a:buFont typeface="Arial" panose="020B0604020202020204" pitchFamily="34" charset="0"/>
              <a:buChar char="•"/>
            </a:pPr>
            <a:r>
              <a:rPr lang="en-US" dirty="0"/>
              <a:t>Personal Growth.</a:t>
            </a:r>
          </a:p>
          <a:p>
            <a:pPr>
              <a:buFont typeface="Arial" panose="020B0604020202020204" pitchFamily="34" charset="0"/>
              <a:buChar char="•"/>
            </a:pPr>
            <a:r>
              <a:rPr lang="en-US" dirty="0"/>
              <a:t>Adult Association.</a:t>
            </a:r>
          </a:p>
          <a:p>
            <a:pPr>
              <a:buFont typeface="Arial" panose="020B0604020202020204" pitchFamily="34" charset="0"/>
              <a:buChar char="•"/>
            </a:pPr>
            <a:r>
              <a:rPr lang="en-US" dirty="0"/>
              <a:t>Leadership Development.</a:t>
            </a:r>
          </a:p>
          <a:p>
            <a:pPr>
              <a:buFont typeface="Arial" panose="020B0604020202020204" pitchFamily="34" charset="0"/>
              <a:buChar char="•"/>
            </a:pPr>
            <a:r>
              <a:rPr lang="en-US" dirty="0"/>
              <a:t>Uniform.</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12</a:t>
            </a:fld>
            <a:endParaRPr lang="en-US" altLang="en-US"/>
          </a:p>
        </p:txBody>
      </p:sp>
    </p:spTree>
    <p:extLst>
      <p:ext uri="{BB962C8B-B14F-4D97-AF65-F5344CB8AC3E}">
        <p14:creationId xmlns:p14="http://schemas.microsoft.com/office/powerpoint/2010/main" val="205273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outlines the responsibilities of council, district and unit advancement committees in order to assist Scouts advance.</a:t>
            </a:r>
          </a:p>
          <a:p>
            <a:endParaRPr lang="en-US" dirty="0"/>
          </a:p>
          <a:p>
            <a:r>
              <a:rPr lang="en-US" dirty="0"/>
              <a:t>The Section describes possible committee organizational structures to complete committee responsibilities and also describes training available to assist new advancement administrators learn how to successfully conduct their responsibilities.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13</a:t>
            </a:fld>
            <a:endParaRPr lang="en-US" altLang="en-US"/>
          </a:p>
        </p:txBody>
      </p:sp>
    </p:spTree>
    <p:extLst>
      <p:ext uri="{BB962C8B-B14F-4D97-AF65-F5344CB8AC3E}">
        <p14:creationId xmlns:p14="http://schemas.microsoft.com/office/powerpoint/2010/main" val="221425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describes the philosophy, procedures and mechanics which are intended to make individual Scouts successful with advancement goals in all BSA programs.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14</a:t>
            </a:fld>
            <a:endParaRPr lang="en-US" altLang="en-US"/>
          </a:p>
        </p:txBody>
      </p:sp>
    </p:spTree>
    <p:extLst>
      <p:ext uri="{BB962C8B-B14F-4D97-AF65-F5344CB8AC3E}">
        <p14:creationId xmlns:p14="http://schemas.microsoft.com/office/powerpoint/2010/main" val="176624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16</a:t>
            </a:fld>
            <a:endParaRPr lang="en-US" altLang="en-US"/>
          </a:p>
        </p:txBody>
      </p:sp>
    </p:spTree>
    <p:extLst>
      <p:ext uri="{BB962C8B-B14F-4D97-AF65-F5344CB8AC3E}">
        <p14:creationId xmlns:p14="http://schemas.microsoft.com/office/powerpoint/2010/main" val="399833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describes the importance of electronic reporting and new reporting materials on the horizon.</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17</a:t>
            </a:fld>
            <a:endParaRPr lang="en-US" altLang="en-US"/>
          </a:p>
        </p:txBody>
      </p:sp>
    </p:spTree>
    <p:extLst>
      <p:ext uri="{BB962C8B-B14F-4D97-AF65-F5344CB8AC3E}">
        <p14:creationId xmlns:p14="http://schemas.microsoft.com/office/powerpoint/2010/main" val="424267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main topics of Section 7.</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18</a:t>
            </a:fld>
            <a:endParaRPr lang="en-US" altLang="en-US"/>
          </a:p>
        </p:txBody>
      </p:sp>
    </p:spTree>
    <p:extLst>
      <p:ext uri="{BB962C8B-B14F-4D97-AF65-F5344CB8AC3E}">
        <p14:creationId xmlns:p14="http://schemas.microsoft.com/office/powerpoint/2010/main" val="123935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main topics of Section 8 focus on conducting Boards of Review, why they must be timely and conducted when the Scout has completed the requirements for a rank, or when requested by the unit leader, or, in the case of disputed circumstances, when requested by the Scout or their parent. </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19</a:t>
            </a:fld>
            <a:endParaRPr lang="en-US" altLang="en-US"/>
          </a:p>
        </p:txBody>
      </p:sp>
    </p:spTree>
    <p:extLst>
      <p:ext uri="{BB962C8B-B14F-4D97-AF65-F5344CB8AC3E}">
        <p14:creationId xmlns:p14="http://schemas.microsoft.com/office/powerpoint/2010/main" val="2901873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topics of Section 9 cover the application process, the Eagle Scout Service project, Eagle Palms and requests for time extensions.</a:t>
            </a:r>
          </a:p>
          <a:p>
            <a:endParaRPr lang="en-US" dirty="0"/>
          </a:p>
          <a:p>
            <a:r>
              <a:rPr lang="en-US" dirty="0"/>
              <a:t>There is a special PowerPoint presentation which covers these topics, in detail, and assists Eagle Scout candidates and their parents to understand and successfully apply the procedures to achieve rank advancement.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20</a:t>
            </a:fld>
            <a:endParaRPr lang="en-US" altLang="en-US"/>
          </a:p>
        </p:txBody>
      </p:sp>
    </p:spTree>
    <p:extLst>
      <p:ext uri="{BB962C8B-B14F-4D97-AF65-F5344CB8AC3E}">
        <p14:creationId xmlns:p14="http://schemas.microsoft.com/office/powerpoint/2010/main" val="254101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helpful information and documents included in the appendix.</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22</a:t>
            </a:fld>
            <a:endParaRPr lang="en-US" altLang="en-US"/>
          </a:p>
        </p:txBody>
      </p:sp>
    </p:spTree>
    <p:extLst>
      <p:ext uri="{BB962C8B-B14F-4D97-AF65-F5344CB8AC3E}">
        <p14:creationId xmlns:p14="http://schemas.microsoft.com/office/powerpoint/2010/main" val="347680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23</a:t>
            </a:fld>
            <a:endParaRPr lang="en-US" altLang="en-US"/>
          </a:p>
        </p:txBody>
      </p:sp>
    </p:spTree>
    <p:extLst>
      <p:ext uri="{BB962C8B-B14F-4D97-AF65-F5344CB8AC3E}">
        <p14:creationId xmlns:p14="http://schemas.microsoft.com/office/powerpoint/2010/main" val="368868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the official source for the administration of advancement in the Boy Scouts of America.</a:t>
            </a:r>
          </a:p>
          <a:p>
            <a:endParaRPr lang="en-US" dirty="0"/>
          </a:p>
          <a:p>
            <a:r>
              <a:rPr lang="en-US" dirty="0"/>
              <a:t>Bryan’s Blog, Scouting Wire, Scouting Magazine, and </a:t>
            </a:r>
            <a:r>
              <a:rPr lang="en-US" i="1" dirty="0"/>
              <a:t>Advancement News </a:t>
            </a:r>
            <a:r>
              <a:rPr lang="en-US" dirty="0"/>
              <a:t>are also official sources of information.</a:t>
            </a:r>
          </a:p>
          <a:p>
            <a:endParaRPr lang="en-US" dirty="0"/>
          </a:p>
          <a:p>
            <a:r>
              <a:rPr lang="en-US" dirty="0"/>
              <a:t>Other sources (unit, district, council websites, meritbadge.org, usscouts.org, etc.) are not official and may contain incorrect or outdated information.</a:t>
            </a:r>
          </a:p>
          <a:p>
            <a:endParaRPr lang="en-US" dirty="0"/>
          </a:p>
          <a:p>
            <a:r>
              <a:rPr lang="en-US" dirty="0"/>
              <a:t>When you have questions regarding advancement procedures first, check the </a:t>
            </a:r>
            <a:r>
              <a:rPr lang="en-US" i="1" dirty="0"/>
              <a:t>Guide to Advancement</a:t>
            </a:r>
            <a:r>
              <a:rPr lang="en-US" dirty="0"/>
              <a:t>. Next, direct your questions to your local experienced district or council advancement administrators. </a:t>
            </a:r>
          </a:p>
          <a:p>
            <a:endParaRPr lang="en-US" dirty="0"/>
          </a:p>
          <a:p>
            <a:r>
              <a:rPr lang="en-US" dirty="0"/>
              <a:t>Finally, you can direct your questions to the National Advancement Program Team at Advancement.team@scouting.org.</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a:t>
            </a:fld>
            <a:endParaRPr lang="en-US" altLang="en-US"/>
          </a:p>
        </p:txBody>
      </p:sp>
    </p:spTree>
    <p:extLst>
      <p:ext uri="{BB962C8B-B14F-4D97-AF65-F5344CB8AC3E}">
        <p14:creationId xmlns:p14="http://schemas.microsoft.com/office/powerpoint/2010/main" val="305598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3</a:t>
            </a:fld>
            <a:endParaRPr lang="en-US" altLang="en-US"/>
          </a:p>
        </p:txBody>
      </p:sp>
    </p:spTree>
    <p:extLst>
      <p:ext uri="{BB962C8B-B14F-4D97-AF65-F5344CB8AC3E}">
        <p14:creationId xmlns:p14="http://schemas.microsoft.com/office/powerpoint/2010/main" val="256101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682F25C-959D-47C2-8359-04BFF12321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D80B5F1-2170-4B95-9861-97229F4B63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Producing </a:t>
            </a:r>
            <a:r>
              <a:rPr lang="en-US" altLang="en-US" i="0" dirty="0"/>
              <a:t>the</a:t>
            </a:r>
            <a:r>
              <a:rPr lang="en-US" altLang="en-US" i="1" dirty="0"/>
              <a:t> Guide To Advancement </a:t>
            </a:r>
            <a:r>
              <a:rPr lang="en-US" altLang="en-US" dirty="0"/>
              <a:t>involves many experienced Scouting volunteers and professionals from throughout the country. Before the GTA is published, extensive reviews occur at many levels of the National office of the BSA.</a:t>
            </a:r>
          </a:p>
          <a:p>
            <a:endParaRPr lang="en-US" altLang="en-US" dirty="0"/>
          </a:p>
          <a:p>
            <a:r>
              <a:rPr lang="en-US" altLang="en-US" dirty="0"/>
              <a:t>The </a:t>
            </a:r>
            <a:r>
              <a:rPr lang="en-US" altLang="en-US" i="1" dirty="0"/>
              <a:t>Guide to Advancement </a:t>
            </a:r>
            <a:r>
              <a:rPr lang="en-US" altLang="en-US" dirty="0"/>
              <a:t>is usually published every two years. However, changes in the Scouting program or requirements may require re-publication more often than every two years. In some cases where the change may be significant, the online version is updated. Advancement News and @AdvBSA will announce if a change has been made to the online version.</a:t>
            </a:r>
          </a:p>
          <a:p>
            <a:endParaRPr lang="en-US" altLang="en-US" dirty="0"/>
          </a:p>
          <a:p>
            <a:r>
              <a:rPr lang="en-US" altLang="en-US" dirty="0"/>
              <a:t>This is why you must be sure you are using the most recent edition of the </a:t>
            </a:r>
            <a:r>
              <a:rPr lang="en-US" altLang="en-US" i="1" dirty="0"/>
              <a:t>Guide to Advancement </a:t>
            </a:r>
            <a:r>
              <a:rPr lang="en-US" altLang="en-US" dirty="0"/>
              <a:t>when dealing with advancement issues.</a:t>
            </a:r>
          </a:p>
        </p:txBody>
      </p:sp>
      <p:sp>
        <p:nvSpPr>
          <p:cNvPr id="18436" name="Slide Number Placeholder 3">
            <a:extLst>
              <a:ext uri="{FF2B5EF4-FFF2-40B4-BE49-F238E27FC236}">
                <a16:creationId xmlns:a16="http://schemas.microsoft.com/office/drawing/2014/main" id="{52E67506-2551-4757-BB39-234EE8B2E1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AE8744-BEAC-4528-ABD5-FAE9491DCE40}"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stated, the </a:t>
            </a:r>
            <a:r>
              <a:rPr lang="en-US" i="1" dirty="0"/>
              <a:t>Guide to Advancement </a:t>
            </a:r>
            <a:r>
              <a:rPr lang="en-US" dirty="0"/>
              <a:t>is the “law of the land” when it comes to advancement in the Boy Scouts of America.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the policy of the Boy Scouts of America where the words “must” or “shall” are used in the </a:t>
            </a:r>
            <a:r>
              <a:rPr lang="en-US" i="1" dirty="0"/>
              <a:t>Guide to Advancement</a:t>
            </a:r>
            <a:r>
              <a:rPr lang="en-US" dirty="0"/>
              <a:t> where no council, </a:t>
            </a:r>
            <a:r>
              <a:rPr lang="en-US" altLang="en-US" sz="1200" dirty="0">
                <a:latin typeface="Arial" panose="020B0604020202020204" pitchFamily="34" charset="0"/>
              </a:rPr>
              <a:t>district, unit or individual has the authority to add to or subtract from these mandated requirements.</a:t>
            </a:r>
          </a:p>
          <a:p>
            <a:endParaRPr lang="en-US" dirty="0"/>
          </a:p>
          <a:p>
            <a:r>
              <a:rPr lang="en-US" dirty="0"/>
              <a:t>Where the words “should”, “may, or “can” are used in the </a:t>
            </a:r>
            <a:r>
              <a:rPr lang="en-US" i="1" dirty="0"/>
              <a:t>Guide to Advancement, </a:t>
            </a:r>
            <a:r>
              <a:rPr lang="en-US" i="0" dirty="0"/>
              <a:t>the procedures are recommended best practices but may be modified, with good reason, after consultation and approval of your district and council advancement committee.</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5</a:t>
            </a:fld>
            <a:endParaRPr lang="en-US" altLang="en-US"/>
          </a:p>
        </p:txBody>
      </p:sp>
    </p:spTree>
    <p:extLst>
      <p:ext uri="{BB962C8B-B14F-4D97-AF65-F5344CB8AC3E}">
        <p14:creationId xmlns:p14="http://schemas.microsoft.com/office/powerpoint/2010/main" val="265974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mandated procedures are identified and defined and should be followed.</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8</a:t>
            </a:fld>
            <a:endParaRPr lang="en-US" altLang="en-US"/>
          </a:p>
        </p:txBody>
      </p:sp>
    </p:spTree>
    <p:extLst>
      <p:ext uri="{BB962C8B-B14F-4D97-AF65-F5344CB8AC3E}">
        <p14:creationId xmlns:p14="http://schemas.microsoft.com/office/powerpoint/2010/main" val="174926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main sections of the </a:t>
            </a:r>
            <a:r>
              <a:rPr lang="en-US" i="1" dirty="0"/>
              <a:t>Guide to Advancement</a:t>
            </a:r>
            <a:r>
              <a:rPr lang="en-US" dirty="0"/>
              <a:t>. They cover the entire spectrum of advancement policies and procedures.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9</a:t>
            </a:fld>
            <a:endParaRPr lang="en-US" altLang="en-US"/>
          </a:p>
        </p:txBody>
      </p:sp>
    </p:spTree>
    <p:extLst>
      <p:ext uri="{BB962C8B-B14F-4D97-AF65-F5344CB8AC3E}">
        <p14:creationId xmlns:p14="http://schemas.microsoft.com/office/powerpoint/2010/main" val="87817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 indexing system in the </a:t>
            </a:r>
            <a:r>
              <a:rPr lang="en-US" i="1" dirty="0"/>
              <a:t>Guide to Advancement </a:t>
            </a:r>
            <a:r>
              <a:rPr lang="en-US" dirty="0"/>
              <a:t>works.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10</a:t>
            </a:fld>
            <a:endParaRPr lang="en-US" altLang="en-US"/>
          </a:p>
        </p:txBody>
      </p:sp>
    </p:spTree>
    <p:extLst>
      <p:ext uri="{BB962C8B-B14F-4D97-AF65-F5344CB8AC3E}">
        <p14:creationId xmlns:p14="http://schemas.microsoft.com/office/powerpoint/2010/main" val="236771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structured to be easier to use than earlier advancement publications. </a:t>
            </a:r>
          </a:p>
          <a:p>
            <a:endParaRPr lang="en-US" dirty="0"/>
          </a:p>
          <a:p>
            <a:r>
              <a:rPr lang="en-US" dirty="0"/>
              <a:t>A list of frequently asked questions, the indexing system, and a helpful appendix are intended to speed use of the </a:t>
            </a:r>
            <a:r>
              <a:rPr lang="en-US" i="1" dirty="0"/>
              <a:t>Guide to Advancement</a:t>
            </a:r>
            <a:r>
              <a:rPr lang="en-US" dirty="0"/>
              <a: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11</a:t>
            </a:fld>
            <a:endParaRPr lang="en-US" altLang="en-US"/>
          </a:p>
        </p:txBody>
      </p:sp>
    </p:spTree>
    <p:extLst>
      <p:ext uri="{BB962C8B-B14F-4D97-AF65-F5344CB8AC3E}">
        <p14:creationId xmlns:p14="http://schemas.microsoft.com/office/powerpoint/2010/main" val="757102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7563448D-737D-4DD5-BACD-A7E231346F13}"/>
              </a:ext>
            </a:extLst>
          </p:cNvPr>
          <p:cNvGrpSpPr>
            <a:grpSpLocks/>
          </p:cNvGrpSpPr>
          <p:nvPr/>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FDB32AC2-E03C-4521-B781-2A50F841C003}"/>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A91350A9-35E6-4CDB-B2F0-088B61429E8B}"/>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10">
              <a:extLst>
                <a:ext uri="{FF2B5EF4-FFF2-40B4-BE49-F238E27FC236}">
                  <a16:creationId xmlns:a16="http://schemas.microsoft.com/office/drawing/2014/main" id="{30E95444-61FC-4DFA-95FC-B8CC9EF022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4B404EDB-C790-4E7C-8CDB-F54CF54CE304}"/>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6CDDC206-8982-45A3-8F84-EC670083C26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AEA6E2C7-CBE2-4B0C-9163-D0ED9372C2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9CDD2A6-7702-46CE-BA20-321F83A53380}"/>
                </a:ext>
              </a:extLst>
            </p:cNvPr>
            <p:cNvSpPr txBox="1">
              <a:spLocks noChangeArrowheads="1"/>
            </p:cNvSpPr>
            <p:nvPr userDrawn="1"/>
          </p:nvSpPr>
          <p:spPr bwMode="auto">
            <a:xfrm>
              <a:off x="1379969" y="3454453"/>
              <a:ext cx="4960662" cy="579493"/>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schemeClr val="bg1"/>
                  </a:solidFill>
                  <a:ea typeface="+mn-ea"/>
                </a:rPr>
                <a:t>Advancement Education</a:t>
              </a:r>
            </a:p>
          </p:txBody>
        </p:sp>
        <p:sp>
          <p:nvSpPr>
            <p:cNvPr id="10" name="TextBox 9">
              <a:extLst>
                <a:ext uri="{FF2B5EF4-FFF2-40B4-BE49-F238E27FC236}">
                  <a16:creationId xmlns:a16="http://schemas.microsoft.com/office/drawing/2014/main" id="{4E206F08-9610-48F2-8F05-CFD5EC311C91}"/>
                </a:ext>
              </a:extLst>
            </p:cNvPr>
            <p:cNvSpPr txBox="1">
              <a:spLocks noChangeArrowheads="1"/>
            </p:cNvSpPr>
            <p:nvPr userDrawn="1"/>
          </p:nvSpPr>
          <p:spPr bwMode="auto">
            <a:xfrm>
              <a:off x="1372031" y="4153020"/>
              <a:ext cx="992133" cy="519163"/>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dirty="0">
                  <a:solidFill>
                    <a:schemeClr val="bg1"/>
                  </a:solidFill>
                  <a:ea typeface="+mn-ea"/>
                </a:rPr>
                <a:t>BSA</a:t>
              </a:r>
            </a:p>
          </p:txBody>
        </p:sp>
      </p:grpSp>
    </p:spTree>
    <p:extLst>
      <p:ext uri="{BB962C8B-B14F-4D97-AF65-F5344CB8AC3E}">
        <p14:creationId xmlns:p14="http://schemas.microsoft.com/office/powerpoint/2010/main" val="4083298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BD2DC3-F974-4DA3-B26F-342F914A4D7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B93589F-7479-42F3-BDEF-7736D218038A}"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04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3BB7C-D50C-462D-815E-055AE344AA02}"/>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2D632C09-EB78-4B41-8D23-BA0CD01A8B89}" type="slidenum">
              <a:rPr lang="en-US" altLang="en-US" sz="2000" b="1" smtClean="0">
                <a:solidFill>
                  <a:schemeClr val="bg1"/>
                </a:solidFill>
              </a:rPr>
              <a:pPr>
                <a:defRPr/>
              </a:pPr>
              <a:t>‹#›</a:t>
            </a:fld>
            <a:endParaRPr lang="en-US" altLang="en-US" sz="2000" b="1">
              <a:solidFill>
                <a:schemeClr val="bg1"/>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E2015D-B3AB-425A-8325-1C387497DDAB}"/>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B08DD5FA-62D7-4929-BA5B-4E1030A138E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59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1AF66E-916A-487B-A51D-0F32FD958C2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9F6DABA-7EA3-4A52-BA1A-7228CBC02BF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34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53B763-FDA4-4791-874B-75BE3FC4087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D5FA589D-E278-4996-8F2F-AB7006C0AE4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91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26824B-AF53-419D-87F1-F6D03192C0A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A93EAB0-3DD0-4769-BD13-C183DCB0E8BF}"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47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7AAC3-5E7E-4439-B529-685D7B672145}"/>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C3703E90-133C-48C3-B4CF-CA3E6440339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25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8C798-59EC-48E5-9FAA-96472E41978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7DCBE9B-9F14-426B-9458-DE7686296D1B}" type="slidenum">
              <a:rPr lang="en-US" altLang="en-US" sz="2000" b="1" smtClean="0">
                <a:solidFill>
                  <a:schemeClr val="bg1"/>
                </a:solidFill>
              </a:rPr>
              <a:pPr>
                <a:defRPr/>
              </a:pPr>
              <a:t>‹#›</a:t>
            </a:fld>
            <a:endParaRPr lang="en-US" altLang="en-US" sz="2000" b="1">
              <a:solidFill>
                <a:schemeClr val="bg1"/>
              </a:solidFill>
            </a:endParaRPr>
          </a:p>
        </p:txBody>
      </p:sp>
    </p:spTree>
    <p:extLst>
      <p:ext uri="{BB962C8B-B14F-4D97-AF65-F5344CB8AC3E}">
        <p14:creationId xmlns:p14="http://schemas.microsoft.com/office/powerpoint/2010/main" val="387560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76F58C-BDFA-4E3C-99A4-F8327D30692A}"/>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FED2067B-756B-4FE5-9C1B-430306A6FA3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459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93BFC-0DAC-4DD2-A393-47D1A0F0240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54E874AA-A14B-4CCB-8366-E680786C8D66}"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515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34623D-6D1E-4209-8415-D5B5BEB254E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F7C6AB5-368B-4953-9CE8-58A6C9F071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E1A8FABD-F40F-4E45-81BC-575ED454F48F}"/>
              </a:ext>
            </a:extLst>
          </p:cNvPr>
          <p:cNvGrpSpPr>
            <a:grpSpLocks/>
          </p:cNvGrpSpPr>
          <p:nvPr/>
        </p:nvGrpSpPr>
        <p:grpSpPr bwMode="auto">
          <a:xfrm>
            <a:off x="-12700" y="6375400"/>
            <a:ext cx="9169400" cy="501650"/>
            <a:chOff x="-12526" y="6374835"/>
            <a:chExt cx="9169052" cy="501650"/>
          </a:xfrm>
        </p:grpSpPr>
        <p:pic>
          <p:nvPicPr>
            <p:cNvPr id="1030" name="Picture 6" descr="Background_bottom.jpg">
              <a:extLst>
                <a:ext uri="{FF2B5EF4-FFF2-40B4-BE49-F238E27FC236}">
                  <a16:creationId xmlns:a16="http://schemas.microsoft.com/office/drawing/2014/main" id="{AAD46DDF-406B-43A7-9EAD-9B2CFE92585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0A967488-E646-4B39-AC1A-B2AA1F97B03E}"/>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9FD8A6CD-1A9A-4311-AB64-537B72D6CE9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hdr="0" ftr="0" dt="0"/>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itchFamily="34" charset="-128"/>
          <a:cs typeface="MS PGothic" panose="020B0600070205080204"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outing.org/advancementandAwards/resource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ppcbsa.org/committees/advancemen" TargetMode="External"/><Relationship Id="rId4" Type="http://schemas.openxmlformats.org/officeDocument/2006/relationships/hyperlink" Target="http://www.scouting.org/advanc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couting.org/resources/guide-to-advanc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D41BFE8-BD8D-460C-80CD-E09227347188}"/>
              </a:ext>
            </a:extLst>
          </p:cNvPr>
          <p:cNvSpPr>
            <a:spLocks noGrp="1"/>
          </p:cNvSpPr>
          <p:nvPr>
            <p:ph type="ctrTitle" idx="4294967295"/>
          </p:nvPr>
        </p:nvSpPr>
        <p:spPr>
          <a:xfrm>
            <a:off x="175844" y="2882930"/>
            <a:ext cx="6125307" cy="1755164"/>
          </a:xfrm>
        </p:spPr>
        <p:txBody>
          <a:bodyPr/>
          <a:lstStyle/>
          <a:p>
            <a:pPr eaLnBrk="1" hangingPunct="1">
              <a:defRPr/>
            </a:pPr>
            <a:r>
              <a:rPr lang="en-US" altLang="en-US" sz="3600" dirty="0">
                <a:latin typeface="Arial" panose="020B0604020202020204" pitchFamily="34" charset="0"/>
              </a:rPr>
              <a:t>Introduction to the</a:t>
            </a:r>
            <a:br>
              <a:rPr lang="en-US" altLang="en-US" sz="4000" dirty="0">
                <a:solidFill>
                  <a:schemeClr val="accent3">
                    <a:lumMod val="75000"/>
                  </a:schemeClr>
                </a:solidFill>
                <a:latin typeface="Arial" panose="020B0604020202020204" pitchFamily="34" charset="0"/>
              </a:rPr>
            </a:br>
            <a:r>
              <a:rPr lang="en-US" altLang="en-US" sz="4000" i="1" dirty="0">
                <a:solidFill>
                  <a:schemeClr val="accent3">
                    <a:lumMod val="75000"/>
                  </a:schemeClr>
                </a:solidFill>
                <a:latin typeface="Arial" panose="020B0604020202020204" pitchFamily="34" charset="0"/>
              </a:rPr>
              <a:t>Guide to Advancement</a:t>
            </a:r>
          </a:p>
        </p:txBody>
      </p:sp>
      <p:sp>
        <p:nvSpPr>
          <p:cNvPr id="6" name="TextBox 5">
            <a:extLst>
              <a:ext uri="{FF2B5EF4-FFF2-40B4-BE49-F238E27FC236}">
                <a16:creationId xmlns:a16="http://schemas.microsoft.com/office/drawing/2014/main" id="{299F91F0-8F4D-4807-9320-B1C02CC604EE}"/>
              </a:ext>
            </a:extLst>
          </p:cNvPr>
          <p:cNvSpPr txBox="1"/>
          <p:nvPr/>
        </p:nvSpPr>
        <p:spPr>
          <a:xfrm>
            <a:off x="706054" y="5425281"/>
            <a:ext cx="5064891"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2400">
                <a:solidFill>
                  <a:schemeClr val="tx1"/>
                </a:solidFill>
                <a:latin typeface="Arial" panose="020B0604020202020204" pitchFamily="34" charset="0"/>
                <a:ea typeface="MS PGothic" pitchFamily="34" charset="-128"/>
              </a:defRPr>
            </a:lvl1pPr>
            <a:lvl2pPr marL="37931725" indent="-37474525" eaLnBrk="0" hangingPunct="0">
              <a:defRPr sz="2400">
                <a:solidFill>
                  <a:schemeClr val="tx1"/>
                </a:solidFill>
                <a:latin typeface="Arial" panose="020B0604020202020204" pitchFamily="34" charset="0"/>
                <a:ea typeface="MS PGothic" pitchFamily="34" charset="-128"/>
              </a:defRPr>
            </a:lvl2pPr>
            <a:lvl3pPr eaLnBrk="0" hangingPunct="0">
              <a:defRPr sz="2400">
                <a:solidFill>
                  <a:schemeClr val="tx1"/>
                </a:solidFill>
                <a:latin typeface="Arial" panose="020B0604020202020204" pitchFamily="34" charset="0"/>
                <a:ea typeface="MS PGothic" pitchFamily="34" charset="-128"/>
              </a:defRPr>
            </a:lvl3pPr>
            <a:lvl4pPr eaLnBrk="0" hangingPunct="0">
              <a:defRPr sz="2400">
                <a:solidFill>
                  <a:schemeClr val="tx1"/>
                </a:solidFill>
                <a:latin typeface="Arial" panose="020B0604020202020204" pitchFamily="34" charset="0"/>
                <a:ea typeface="MS PGothic" pitchFamily="34" charset="-128"/>
              </a:defRPr>
            </a:lvl4pPr>
            <a:lvl5pPr eaLnBrk="0" hangingPunct="0">
              <a:defRPr sz="2400">
                <a:solidFill>
                  <a:schemeClr val="tx1"/>
                </a:solidFill>
                <a:latin typeface="Arial" panose="020B0604020202020204"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hangingPunct="1">
              <a:defRPr/>
            </a:pPr>
            <a:r>
              <a:rPr lang="en-US" altLang="en-US" sz="1400" b="1" dirty="0">
                <a:solidFill>
                  <a:srgbClr val="000000"/>
                </a:solidFill>
              </a:rPr>
              <a:t>Expiration Date</a:t>
            </a:r>
          </a:p>
          <a:p>
            <a:pPr eaLnBrk="1" hangingPunct="1">
              <a:defRPr/>
            </a:pPr>
            <a:r>
              <a:rPr lang="en-US" altLang="en-US" sz="1400" dirty="0">
                <a:solidFill>
                  <a:srgbClr val="336600"/>
                </a:solidFill>
              </a:rPr>
              <a:t>This presentation is not to be used after January 31, 2021.</a:t>
            </a:r>
          </a:p>
          <a:p>
            <a:pPr eaLnBrk="1" hangingPunct="1">
              <a:defRPr/>
            </a:pPr>
            <a:r>
              <a:rPr lang="en-US" altLang="en-US" sz="1400" dirty="0">
                <a:solidFill>
                  <a:srgbClr val="336600"/>
                </a:solidFill>
              </a:rPr>
              <a:t>Obtain an updated version at</a:t>
            </a:r>
            <a:r>
              <a:rPr lang="en-US" altLang="en-US" sz="1400" dirty="0">
                <a:solidFill>
                  <a:srgbClr val="000000"/>
                </a:solidFill>
              </a:rPr>
              <a:t> </a:t>
            </a:r>
            <a:r>
              <a:rPr lang="en-US" altLang="en-US" sz="1400" dirty="0">
                <a:solidFill>
                  <a:srgbClr val="0070C0"/>
                </a:solidFill>
                <a:hlinkClick r:id="rId3"/>
              </a:rPr>
              <a:t>www.scouting.org/advancement</a:t>
            </a:r>
            <a:endParaRPr lang="en-US" altLang="en-US" sz="1400" dirty="0">
              <a:solidFill>
                <a:srgbClr val="0070C0"/>
              </a:solidFill>
            </a:endParaRPr>
          </a:p>
        </p:txBody>
      </p:sp>
      <p:sp>
        <p:nvSpPr>
          <p:cNvPr id="15367" name="TextBox 1">
            <a:extLst>
              <a:ext uri="{FF2B5EF4-FFF2-40B4-BE49-F238E27FC236}">
                <a16:creationId xmlns:a16="http://schemas.microsoft.com/office/drawing/2014/main" id="{BA3E0166-1585-4940-BEBF-FEB087A7F8D3}"/>
              </a:ext>
            </a:extLst>
          </p:cNvPr>
          <p:cNvSpPr txBox="1">
            <a:spLocks noChangeArrowheads="1"/>
          </p:cNvSpPr>
          <p:nvPr/>
        </p:nvSpPr>
        <p:spPr bwMode="auto">
          <a:xfrm>
            <a:off x="706054" y="4385281"/>
            <a:ext cx="5849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National Advancement Program Team</a:t>
            </a:r>
          </a:p>
          <a:p>
            <a:pPr>
              <a:spcBef>
                <a:spcPct val="0"/>
              </a:spcBef>
              <a:buFontTx/>
              <a:buNone/>
            </a:pPr>
            <a:r>
              <a:rPr lang="en-US" altLang="en-US" sz="2400" dirty="0">
                <a:latin typeface="Arial" panose="020B0604020202020204" pitchFamily="34" charset="0"/>
              </a:rPr>
              <a:t>(with edits by Michael Merritt)</a:t>
            </a:r>
          </a:p>
        </p:txBody>
      </p:sp>
      <p:pic>
        <p:nvPicPr>
          <p:cNvPr id="8" name="Picture 7" descr="Graphical user interface&#10;&#10;Description automatically generated">
            <a:extLst>
              <a:ext uri="{FF2B5EF4-FFF2-40B4-BE49-F238E27FC236}">
                <a16:creationId xmlns:a16="http://schemas.microsoft.com/office/drawing/2014/main" id="{5334EF6C-44CB-454D-9925-FA10FF27C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073" y="2788953"/>
            <a:ext cx="2431228" cy="31926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4D7FB8-9B96-4A0A-A9B8-9DE9070886A2}"/>
              </a:ext>
            </a:extLst>
          </p:cNvPr>
          <p:cNvSpPr>
            <a:spLocks noGrp="1"/>
          </p:cNvSpPr>
          <p:nvPr>
            <p:ph type="title"/>
          </p:nvPr>
        </p:nvSpPr>
        <p:spPr>
          <a:xfrm>
            <a:off x="454025" y="415315"/>
            <a:ext cx="8229600" cy="1143000"/>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Indexing System</a:t>
            </a:r>
            <a:endParaRPr lang="en-US" altLang="en-US" sz="3200" dirty="0">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3CFE3A3B-310A-464B-AA12-7F75E77E1CA4}"/>
              </a:ext>
            </a:extLst>
          </p:cNvPr>
          <p:cNvSpPr>
            <a:spLocks noGrp="1"/>
          </p:cNvSpPr>
          <p:nvPr>
            <p:ph idx="1"/>
          </p:nvPr>
        </p:nvSpPr>
        <p:spPr>
          <a:xfrm>
            <a:off x="454025" y="215692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Organized by Section, then main topic, then detailed information numbered consecutively.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Example:</a:t>
            </a:r>
          </a:p>
          <a:p>
            <a:pPr marL="400050" lvl="1" indent="0" eaLnBrk="1" hangingPunct="1">
              <a:lnSpc>
                <a:spcPct val="90000"/>
              </a:lnSpc>
              <a:spcBef>
                <a:spcPts val="1000"/>
              </a:spcBef>
              <a:buNone/>
            </a:pPr>
            <a:r>
              <a:rPr lang="en-US" altLang="en-US" sz="2000" dirty="0">
                <a:latin typeface="Arial" panose="020B0604020202020204" pitchFamily="34" charset="0"/>
              </a:rPr>
              <a:t>Section 4.0.0.0 Mechanics of Advancement</a:t>
            </a:r>
          </a:p>
          <a:p>
            <a:pPr marL="400050" lvl="1" indent="0" eaLnBrk="1" hangingPunct="1">
              <a:lnSpc>
                <a:spcPct val="90000"/>
              </a:lnSpc>
              <a:spcBef>
                <a:spcPts val="1000"/>
              </a:spcBef>
              <a:buNone/>
            </a:pPr>
            <a:r>
              <a:rPr lang="en-US" altLang="en-US" sz="2000" dirty="0">
                <a:latin typeface="Arial" panose="020B0604020202020204" pitchFamily="34" charset="0"/>
              </a:rPr>
              <a:t>		4.2.0.0 Mechanics of Advancement in Scouts, BSA</a:t>
            </a:r>
          </a:p>
          <a:p>
            <a:pPr marL="400050" lvl="1" indent="0" eaLnBrk="1" hangingPunct="1">
              <a:lnSpc>
                <a:spcPct val="90000"/>
              </a:lnSpc>
              <a:spcBef>
                <a:spcPts val="1000"/>
              </a:spcBef>
              <a:buNone/>
            </a:pPr>
            <a:r>
              <a:rPr lang="en-US" altLang="en-US" sz="2000" dirty="0">
                <a:latin typeface="Arial" panose="020B0604020202020204" pitchFamily="34" charset="0"/>
              </a:rPr>
              <a:t>			4.2.3.4 Positions of Responsibility</a:t>
            </a:r>
          </a:p>
          <a:p>
            <a:pPr marL="400050" lvl="1" indent="0" eaLnBrk="1" hangingPunct="1">
              <a:lnSpc>
                <a:spcPct val="90000"/>
              </a:lnSpc>
              <a:spcBef>
                <a:spcPts val="1000"/>
              </a:spcBef>
              <a:buNone/>
            </a:pPr>
            <a:r>
              <a:rPr lang="en-US" altLang="en-US" sz="2000" dirty="0">
                <a:latin typeface="Arial" panose="020B0604020202020204" pitchFamily="34" charset="0"/>
              </a:rPr>
              <a:t>				4.2.3.4.1 Positions Must Be Chosen 				               From Among Those Listed.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CA118B-ABA6-4C44-A7B5-10FD861FB451}"/>
              </a:ext>
            </a:extLst>
          </p:cNvPr>
          <p:cNvSpPr>
            <a:spLocks noGrp="1"/>
          </p:cNvSpPr>
          <p:nvPr>
            <p:ph type="title"/>
          </p:nvPr>
        </p:nvSpPr>
        <p:spPr>
          <a:xfrm>
            <a:off x="450850" y="527538"/>
            <a:ext cx="8229600" cy="1354015"/>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Ease of Use</a:t>
            </a:r>
            <a:br>
              <a:rPr lang="en-US" altLang="en-US" dirty="0"/>
            </a:br>
            <a:endParaRPr lang="en-US" altLang="en-US" sz="3200" dirty="0"/>
          </a:p>
        </p:txBody>
      </p:sp>
      <p:sp>
        <p:nvSpPr>
          <p:cNvPr id="23555" name="Content Placeholder 2">
            <a:extLst>
              <a:ext uri="{FF2B5EF4-FFF2-40B4-BE49-F238E27FC236}">
                <a16:creationId xmlns:a16="http://schemas.microsoft.com/office/drawing/2014/main" id="{80AAE255-704D-4E55-85A3-D56EADB2DDE4}"/>
              </a:ext>
            </a:extLst>
          </p:cNvPr>
          <p:cNvSpPr>
            <a:spLocks noGrp="1"/>
          </p:cNvSpPr>
          <p:nvPr>
            <p:ph idx="1"/>
          </p:nvPr>
        </p:nvSpPr>
        <p:spPr>
          <a:xfrm>
            <a:off x="450850" y="1600200"/>
            <a:ext cx="8235950" cy="473026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Numbered and organized for easy reference.</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presents a list, by section, and a description of significant changes made since the last </a:t>
            </a:r>
            <a:r>
              <a:rPr lang="en-US" altLang="en-US" sz="2400" i="1" dirty="0">
                <a:latin typeface="Arial" panose="020B0604020202020204" pitchFamily="34" charset="0"/>
              </a:rPr>
              <a:t>GTA</a:t>
            </a:r>
            <a:r>
              <a:rPr lang="en-US" altLang="en-US" sz="2400" dirty="0">
                <a:latin typeface="Arial" panose="020B0604020202020204" pitchFamily="34" charset="0"/>
              </a:rPr>
              <a:t> publication.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Frequently asked questions are listed and referred to the </a:t>
            </a:r>
            <a:r>
              <a:rPr lang="en-US" altLang="en-US" sz="2400" i="1" dirty="0">
                <a:latin typeface="Arial" panose="020B0604020202020204" pitchFamily="34" charset="0"/>
              </a:rPr>
              <a:t>GTA</a:t>
            </a:r>
            <a:r>
              <a:rPr lang="en-US" altLang="en-US" sz="2400" dirty="0">
                <a:latin typeface="Arial" panose="020B0604020202020204" pitchFamily="34" charset="0"/>
              </a:rPr>
              <a:t> section where the answer can be found.</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has an extensive, helpful appendix.</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Free PDF version is available.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3EC4DA89-6756-43A0-B783-77232EF22BFE}"/>
              </a:ext>
            </a:extLst>
          </p:cNvPr>
          <p:cNvSpPr>
            <a:spLocks noGrp="1"/>
          </p:cNvSpPr>
          <p:nvPr>
            <p:ph idx="1"/>
          </p:nvPr>
        </p:nvSpPr>
        <p:spPr>
          <a:xfrm>
            <a:off x="454025" y="2097528"/>
            <a:ext cx="8235950" cy="4314044"/>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one of eight methods necessary to realize scouting success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nothing more and nothing less than a method. It is a means towards accomplishing the Boy Scouts of America mission and objectives. It is not an end in itself.</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As a method, Advancement supports the four objectives of Scouting: character development; citizenship training; leadership; and mental and physical fitness.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
        <p:nvSpPr>
          <p:cNvPr id="2" name="TextBox 1">
            <a:extLst>
              <a:ext uri="{FF2B5EF4-FFF2-40B4-BE49-F238E27FC236}">
                <a16:creationId xmlns:a16="http://schemas.microsoft.com/office/drawing/2014/main" id="{D68D1604-90FE-4A35-8A91-1636AC00BCCA}"/>
              </a:ext>
            </a:extLst>
          </p:cNvPr>
          <p:cNvSpPr txBox="1"/>
          <p:nvPr/>
        </p:nvSpPr>
        <p:spPr>
          <a:xfrm>
            <a:off x="1982664" y="446428"/>
            <a:ext cx="5455627" cy="1446550"/>
          </a:xfrm>
          <a:prstGeom prst="rect">
            <a:avLst/>
          </a:prstGeom>
          <a:noFill/>
        </p:spPr>
        <p:txBody>
          <a:bodyPr wrap="square" rtlCol="0">
            <a:spAutoFit/>
          </a:bodyPr>
          <a:lstStyle/>
          <a:p>
            <a:pPr algn="ctr"/>
            <a:r>
              <a:rPr lang="en-US" sz="2400" b="1" dirty="0">
                <a:solidFill>
                  <a:schemeClr val="accent3">
                    <a:lumMod val="75000"/>
                  </a:schemeClr>
                </a:solidFill>
              </a:rPr>
              <a:t>The </a:t>
            </a:r>
            <a:r>
              <a:rPr lang="en-US" sz="2400" b="1" i="1" dirty="0">
                <a:solidFill>
                  <a:schemeClr val="accent3">
                    <a:lumMod val="75000"/>
                  </a:schemeClr>
                </a:solidFill>
              </a:rPr>
              <a:t>Guide to Advancement</a:t>
            </a:r>
          </a:p>
          <a:p>
            <a:pPr algn="ctr"/>
            <a:r>
              <a:rPr lang="en-US" sz="3200" b="1" dirty="0"/>
              <a:t>Section 2,The Advancement Method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397DC64-E316-4EBF-A83B-5B83E8569E93}"/>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3</a:t>
            </a:r>
            <a:r>
              <a:rPr lang="en-US" sz="2400" i="1" dirty="0">
                <a:latin typeface="Arial" panose="020B0604020202020204" pitchFamily="34" charset="0"/>
                <a:cs typeface="Arial" panose="020B0604020202020204" pitchFamily="34" charset="0"/>
              </a:rPr>
              <a:t>,</a:t>
            </a:r>
            <a:r>
              <a:rPr lang="en-US" sz="2400" i="1" dirty="0">
                <a:solidFill>
                  <a:schemeClr val="accent3">
                    <a:lumMod val="75000"/>
                  </a:schemeClr>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Advancement Committees</a:t>
            </a:r>
            <a:endParaRPr lang="en-US" altLang="en-US" sz="3200" dirty="0"/>
          </a:p>
        </p:txBody>
      </p:sp>
      <p:sp>
        <p:nvSpPr>
          <p:cNvPr id="31747" name="Content Placeholder 2">
            <a:extLst>
              <a:ext uri="{FF2B5EF4-FFF2-40B4-BE49-F238E27FC236}">
                <a16:creationId xmlns:a16="http://schemas.microsoft.com/office/drawing/2014/main" id="{AC606643-4EDF-478F-AF58-E2C5F4199FA6}"/>
              </a:ext>
            </a:extLst>
          </p:cNvPr>
          <p:cNvSpPr>
            <a:spLocks noGrp="1"/>
          </p:cNvSpPr>
          <p:nvPr>
            <p:ph idx="1"/>
          </p:nvPr>
        </p:nvSpPr>
        <p:spPr>
          <a:xfrm>
            <a:off x="450850" y="1328448"/>
            <a:ext cx="8235950" cy="4800966"/>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Outlines responsibilities for Council, District and Unit Advancement (and Recognition) Committees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Gives suggestions for building Council and District Advancement Committees, and for organizing responsibilities at the unit level.</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Describes awards and recognitions administered at the Council or District level.</a:t>
            </a:r>
          </a:p>
          <a:p>
            <a:pPr marL="0" indent="0" eaLnBrk="1" hangingPunct="1">
              <a:lnSpc>
                <a:spcPct val="90000"/>
              </a:lnSpc>
              <a:spcBef>
                <a:spcPts val="1000"/>
              </a:spcBef>
              <a:buNone/>
            </a:pPr>
            <a:endParaRPr lang="en-US" altLang="en-US" sz="2400"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C2E0AB0-8B48-4720-BBD0-31226DC12D94}"/>
              </a:ext>
            </a:extLst>
          </p:cNvPr>
          <p:cNvSpPr>
            <a:spLocks noGrp="1"/>
          </p:cNvSpPr>
          <p:nvPr>
            <p:ph type="title"/>
          </p:nvPr>
        </p:nvSpPr>
        <p:spPr>
          <a:xfrm>
            <a:off x="175846" y="211015"/>
            <a:ext cx="8809892" cy="1160585"/>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4,The Mechanics of Advancement </a:t>
            </a:r>
            <a:endParaRPr lang="en-US" altLang="en-US" sz="2400" dirty="0"/>
          </a:p>
        </p:txBody>
      </p:sp>
      <p:sp>
        <p:nvSpPr>
          <p:cNvPr id="32771" name="Content Placeholder 2">
            <a:extLst>
              <a:ext uri="{FF2B5EF4-FFF2-40B4-BE49-F238E27FC236}">
                <a16:creationId xmlns:a16="http://schemas.microsoft.com/office/drawing/2014/main" id="{B8B89A5A-3F33-46AA-ACD8-BA334F10B092}"/>
              </a:ext>
            </a:extLst>
          </p:cNvPr>
          <p:cNvSpPr>
            <a:spLocks noGrp="1"/>
          </p:cNvSpPr>
          <p:nvPr>
            <p:ph idx="1"/>
          </p:nvPr>
        </p:nvSpPr>
        <p:spPr>
          <a:xfrm>
            <a:off x="454025" y="1497317"/>
            <a:ext cx="8235950" cy="448145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philosophy of age appropriate learning, age requirements, the ranks and their requirements which a Cub Scout, a Scout, a Venturer, or a Sea Scout may earn, and the role of adults and leaders in the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Cub Scout ranks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Scouts BSA ranks, rank requirements overview,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by which a Venturer or a Sea Scout can receive past credit for work done on Scouts BSA requirements and continue working towards the Eagle Scout rank.</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9408-3808-4820-B5EF-ED7C8B6AFD7B}"/>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Mechanics of Advancement (</a:t>
            </a:r>
            <a:r>
              <a:rPr lang="en-US" sz="3200" dirty="0" err="1">
                <a:latin typeface="Arial" panose="020B0604020202020204" pitchFamily="34" charset="0"/>
                <a:cs typeface="Arial" panose="020B0604020202020204" pitchFamily="34" charset="0"/>
              </a:rPr>
              <a:t>cont</a:t>
            </a:r>
            <a:r>
              <a:rPr lang="en-US" sz="3200" dirty="0">
                <a:latin typeface="Arial" panose="020B0604020202020204" pitchFamily="34" charset="0"/>
                <a:cs typeface="Arial" panose="020B0604020202020204" pitchFamily="34" charset="0"/>
              </a:rPr>
              <a:t>)</a:t>
            </a:r>
            <a:endParaRPr lang="en-US" sz="2400" dirty="0"/>
          </a:p>
        </p:txBody>
      </p:sp>
      <p:sp>
        <p:nvSpPr>
          <p:cNvPr id="4" name="Rectangle 3">
            <a:extLst>
              <a:ext uri="{FF2B5EF4-FFF2-40B4-BE49-F238E27FC236}">
                <a16:creationId xmlns:a16="http://schemas.microsoft.com/office/drawing/2014/main" id="{F8CFDDE8-B8D0-474F-8864-59F544AF9D15}"/>
              </a:ext>
            </a:extLst>
          </p:cNvPr>
          <p:cNvSpPr/>
          <p:nvPr/>
        </p:nvSpPr>
        <p:spPr>
          <a:xfrm>
            <a:off x="457200" y="1599887"/>
            <a:ext cx="8229600" cy="5491760"/>
          </a:xfrm>
          <a:prstGeom prst="rect">
            <a:avLst/>
          </a:prstGeom>
        </p:spPr>
        <p:txBody>
          <a:bodyPr wrap="square">
            <a:spAutoFit/>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Cub Scouting</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Scouts BSA</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Venturing</a:t>
            </a:r>
          </a:p>
          <a:p>
            <a:pPr eaLnBrk="1" hangingPunct="1">
              <a:lnSpc>
                <a:spcPct val="90000"/>
              </a:lnSpc>
              <a:spcBef>
                <a:spcPts val="1000"/>
              </a:spcBef>
            </a:pPr>
            <a:r>
              <a:rPr lang="en-US" altLang="en-US" sz="2400" dirty="0"/>
              <a:t>     Scouts BSA Advancement in Venturing</a:t>
            </a:r>
          </a:p>
          <a:p>
            <a:pPr eaLnBrk="1" hangingPunct="1">
              <a:lnSpc>
                <a:spcPct val="90000"/>
              </a:lnSpc>
              <a:spcBef>
                <a:spcPts val="1000"/>
              </a:spcBef>
            </a:pPr>
            <a:r>
              <a:rPr lang="en-US" altLang="en-US" sz="2400" dirty="0"/>
              <a:t>     Summit Award Service Project</a:t>
            </a:r>
          </a:p>
          <a:p>
            <a:pPr eaLnBrk="1" hangingPunct="1">
              <a:lnSpc>
                <a:spcPct val="90000"/>
              </a:lnSpc>
              <a:spcBef>
                <a:spcPts val="1000"/>
              </a:spcBef>
            </a:pPr>
            <a:r>
              <a:rPr lang="en-US" altLang="en-US" sz="2400" dirty="0"/>
              <a:t>     Time Extensions</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Sea Scouts</a:t>
            </a:r>
          </a:p>
          <a:p>
            <a:pPr eaLnBrk="1" hangingPunct="1">
              <a:lnSpc>
                <a:spcPct val="90000"/>
              </a:lnSpc>
              <a:spcBef>
                <a:spcPts val="1000"/>
              </a:spcBef>
            </a:pPr>
            <a:r>
              <a:rPr lang="en-US" altLang="en-US" sz="2400" dirty="0"/>
              <a:t>     Scouts BSA Advancement in Sea Scouts</a:t>
            </a:r>
          </a:p>
          <a:p>
            <a:pPr eaLnBrk="1" hangingPunct="1">
              <a:lnSpc>
                <a:spcPct val="90000"/>
              </a:lnSpc>
              <a:spcBef>
                <a:spcPts val="1000"/>
              </a:spcBef>
            </a:pPr>
            <a:r>
              <a:rPr lang="en-US" altLang="en-US" sz="2400" dirty="0"/>
              <a:t>     Time Extensions</a:t>
            </a:r>
          </a:p>
          <a:p>
            <a:pPr eaLnBrk="1" hangingPunct="1">
              <a:lnSpc>
                <a:spcPct val="90000"/>
              </a:lnSpc>
              <a:spcBef>
                <a:spcPts val="1000"/>
              </a:spcBef>
            </a:pPr>
            <a:r>
              <a:rPr lang="en-US" altLang="en-US" sz="2400" dirty="0"/>
              <a:t>     Bridges of Review</a:t>
            </a:r>
          </a:p>
          <a:p>
            <a:pPr eaLnBrk="1" hangingPunct="1">
              <a:lnSpc>
                <a:spcPct val="90000"/>
              </a:lnSpc>
              <a:spcBef>
                <a:spcPts val="1000"/>
              </a:spcBef>
            </a:pPr>
            <a:r>
              <a:rPr lang="en-US" altLang="en-US" sz="2400" dirty="0"/>
              <a:t>     </a:t>
            </a:r>
          </a:p>
          <a:p>
            <a:pPr eaLnBrk="1" hangingPunct="1">
              <a:lnSpc>
                <a:spcPct val="90000"/>
              </a:lnSpc>
              <a:spcBef>
                <a:spcPts val="1000"/>
              </a:spcBef>
            </a:pPr>
            <a:r>
              <a:rPr lang="en-US" altLang="en-US" sz="2400" dirty="0"/>
              <a:t>      </a:t>
            </a:r>
          </a:p>
        </p:txBody>
      </p:sp>
    </p:spTree>
    <p:extLst>
      <p:ext uri="{BB962C8B-B14F-4D97-AF65-F5344CB8AC3E}">
        <p14:creationId xmlns:p14="http://schemas.microsoft.com/office/powerpoint/2010/main" val="209943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F9FA7FD-F097-40FF-A4D7-EC0996212BAD}"/>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5, Special Considerations</a:t>
            </a:r>
          </a:p>
        </p:txBody>
      </p:sp>
      <p:sp>
        <p:nvSpPr>
          <p:cNvPr id="33795" name="Content Placeholder 2">
            <a:extLst>
              <a:ext uri="{FF2B5EF4-FFF2-40B4-BE49-F238E27FC236}">
                <a16:creationId xmlns:a16="http://schemas.microsoft.com/office/drawing/2014/main" id="{5BDF441D-B745-493D-9221-3BED5D22A63B}"/>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This section deals with issues requiring special consideration when addressing advancement and recognition.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Special circumstances may include: advancement in camp; extended absences from Scouting; Lone Scouting; youth from other countries; religious principles, posthumous awards,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80F5-13D3-4A87-B6F7-23123E7A0136}"/>
              </a:ext>
            </a:extLst>
          </p:cNvPr>
          <p:cNvSpPr>
            <a:spLocks noGrp="1"/>
          </p:cNvSpPr>
          <p:nvPr>
            <p:ph type="title"/>
          </p:nvPr>
        </p:nvSpPr>
        <p:spPr>
          <a:xfrm>
            <a:off x="457200" y="468069"/>
            <a:ext cx="8229600" cy="114300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6, Electronic Advancement Reporting</a:t>
            </a:r>
            <a:endParaRPr lang="en-US" sz="3200" dirty="0"/>
          </a:p>
        </p:txBody>
      </p:sp>
      <p:sp>
        <p:nvSpPr>
          <p:cNvPr id="4" name="Content Placeholder 2">
            <a:extLst>
              <a:ext uri="{FF2B5EF4-FFF2-40B4-BE49-F238E27FC236}">
                <a16:creationId xmlns:a16="http://schemas.microsoft.com/office/drawing/2014/main" id="{BAF4E9FB-B80E-48D6-996B-81F773C9D567}"/>
              </a:ext>
            </a:extLst>
          </p:cNvPr>
          <p:cNvSpPr>
            <a:spLocks noGrp="1"/>
          </p:cNvSpPr>
          <p:nvPr>
            <p:ph idx="1"/>
          </p:nvPr>
        </p:nvSpPr>
        <p:spPr>
          <a:xfrm>
            <a:off x="457200" y="200428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Importance and Benefits of Electronic Advancement Reporting</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Internet Advancement</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Next Generation of Advancement Reporting - ScoutBook</a:t>
            </a:r>
          </a:p>
        </p:txBody>
      </p:sp>
    </p:spTree>
    <p:extLst>
      <p:ext uri="{BB962C8B-B14F-4D97-AF65-F5344CB8AC3E}">
        <p14:creationId xmlns:p14="http://schemas.microsoft.com/office/powerpoint/2010/main" val="353474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1FCD713-DB79-4BAB-90D1-774F9CC6CCDA}"/>
              </a:ext>
            </a:extLst>
          </p:cNvPr>
          <p:cNvSpPr>
            <a:spLocks noGrp="1"/>
          </p:cNvSpPr>
          <p:nvPr>
            <p:ph type="title"/>
          </p:nvPr>
        </p:nvSpPr>
        <p:spPr>
          <a:xfrm>
            <a:off x="469900" y="309806"/>
            <a:ext cx="8229600" cy="1466239"/>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7, The Merit Badge Program</a:t>
            </a:r>
            <a:endParaRPr lang="en-US" altLang="en-US" sz="3200" dirty="0"/>
          </a:p>
        </p:txBody>
      </p:sp>
      <p:sp>
        <p:nvSpPr>
          <p:cNvPr id="35843" name="Content Placeholder 2">
            <a:extLst>
              <a:ext uri="{FF2B5EF4-FFF2-40B4-BE49-F238E27FC236}">
                <a16:creationId xmlns:a16="http://schemas.microsoft.com/office/drawing/2014/main" id="{F61BABB2-FB84-4815-863E-7CF22C71471A}"/>
              </a:ext>
            </a:extLst>
          </p:cNvPr>
          <p:cNvSpPr>
            <a:spLocks noGrp="1"/>
          </p:cNvSpPr>
          <p:nvPr>
            <p:ph idx="1"/>
          </p:nvPr>
        </p:nvSpPr>
        <p:spPr>
          <a:xfrm>
            <a:off x="454025" y="202711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benefits of the Merit Badge program.</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(blue card)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Counselors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Process of Counseling</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Miscellany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8, Boards of Review, All Ranks</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7200" y="1365249"/>
            <a:ext cx="8235950" cy="475221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Purpose and Timeless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Must be granted when requested</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Composition of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Conducting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Tenderfoot through Life Ranks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Appealing a negative decision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Venturing Boards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Discovery and Pathfinder Awards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Summit Award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AD4EA610-1282-4E32-AB44-FAA3B01E1844}"/>
              </a:ext>
            </a:extLst>
          </p:cNvPr>
          <p:cNvSpPr>
            <a:spLocks noGrp="1"/>
          </p:cNvSpPr>
          <p:nvPr>
            <p:ph idx="1"/>
          </p:nvPr>
        </p:nvSpPr>
        <p:spPr>
          <a:xfrm>
            <a:off x="450852" y="1921334"/>
            <a:ext cx="8235950" cy="422702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a:t>
            </a:r>
            <a:r>
              <a:rPr lang="en-US" altLang="en-US" sz="2400" i="1" dirty="0">
                <a:latin typeface="Arial" panose="020B0604020202020204" pitchFamily="34" charset="0"/>
              </a:rPr>
              <a:t> Guide to Advancement </a:t>
            </a:r>
            <a:r>
              <a:rPr lang="en-US" altLang="en-US" sz="2400" dirty="0">
                <a:latin typeface="Arial" panose="020B0604020202020204" pitchFamily="34" charset="0"/>
              </a:rPr>
              <a:t>is the official source for the administration of advancement for all programs of the Boy Scouts of America.</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Statements or interpretations offered by unofficial sources may be out of date or incorrect.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First direct your questions to experienced district or council advancement administrators. Then to the National Advancement Program Team (Advancement.team@scouting.org)</a:t>
            </a:r>
          </a:p>
        </p:txBody>
      </p:sp>
      <p:sp>
        <p:nvSpPr>
          <p:cNvPr id="2" name="TextBox 1">
            <a:extLst>
              <a:ext uri="{FF2B5EF4-FFF2-40B4-BE49-F238E27FC236}">
                <a16:creationId xmlns:a16="http://schemas.microsoft.com/office/drawing/2014/main" id="{A8C94F35-E9C0-4C44-8ABC-B2AF4BC4D4A6}"/>
              </a:ext>
            </a:extLst>
          </p:cNvPr>
          <p:cNvSpPr txBox="1"/>
          <p:nvPr/>
        </p:nvSpPr>
        <p:spPr>
          <a:xfrm>
            <a:off x="1637993" y="474784"/>
            <a:ext cx="5861669" cy="1446550"/>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The Official Source for </a:t>
            </a:r>
          </a:p>
          <a:p>
            <a:pPr algn="ctr"/>
            <a:r>
              <a:rPr lang="en-US" sz="3200" b="1" dirty="0"/>
              <a:t>Advancement Administration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9, The Eagle Scout Rank</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Application Process.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Service Project.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Eagle Palms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Time Extensions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2914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97CE-090E-4790-9561-E294F2B755D4}"/>
              </a:ext>
            </a:extLst>
          </p:cNvPr>
          <p:cNvSpPr>
            <a:spLocks noGrp="1"/>
          </p:cNvSpPr>
          <p:nvPr>
            <p:ph type="title"/>
          </p:nvPr>
        </p:nvSpPr>
        <p:spPr>
          <a:xfrm>
            <a:off x="457200" y="274637"/>
            <a:ext cx="8229600" cy="1536577"/>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10, Advancement for Members With Special Needs</a:t>
            </a:r>
            <a:endParaRPr lang="en-US" sz="3200" dirty="0"/>
          </a:p>
        </p:txBody>
      </p:sp>
      <p:sp>
        <p:nvSpPr>
          <p:cNvPr id="4" name="Content Placeholder 2">
            <a:extLst>
              <a:ext uri="{FF2B5EF4-FFF2-40B4-BE49-F238E27FC236}">
                <a16:creationId xmlns:a16="http://schemas.microsoft.com/office/drawing/2014/main" id="{59649E5C-D869-4E6E-9588-F44D0F981387}"/>
              </a:ext>
            </a:extLst>
          </p:cNvPr>
          <p:cNvSpPr>
            <a:spLocks noGrp="1"/>
          </p:cNvSpPr>
          <p:nvPr>
            <p:ph idx="1"/>
          </p:nvPr>
        </p:nvSpPr>
        <p:spPr>
          <a:xfrm>
            <a:off x="457200" y="1811213"/>
            <a:ext cx="8235950" cy="4460797"/>
          </a:xfrm>
        </p:spPr>
        <p:txBody>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Registering Qualified Members Beyond the Age of Eligibility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Advancement Flexibility Allowed for Cub Scouts, Scouts BSA, Venturers, and Sea Scout Members with Special Needs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Alternative requirements and merit badges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Advancement for Venturers and Sea Scouts with Special Needs</a:t>
            </a:r>
          </a:p>
          <a:p>
            <a:pPr marL="404813" indent="-404813" eaLnBrk="1" hangingPunct="1">
              <a:lnSpc>
                <a:spcPct val="90000"/>
              </a:lnSpc>
              <a:spcBef>
                <a:spcPts val="1000"/>
              </a:spcBef>
              <a:buFont typeface="Arial" panose="020B0604020202020204" pitchFamily="34" charset="0"/>
              <a:buBlip>
                <a:blip r:embed="rId2"/>
              </a:buBlip>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37250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8A99-C6DF-4E5B-A26C-85095F090296}"/>
              </a:ext>
            </a:extLst>
          </p:cNvPr>
          <p:cNvSpPr>
            <a:spLocks noGrp="1"/>
          </p:cNvSpPr>
          <p:nvPr>
            <p:ph type="title"/>
          </p:nvPr>
        </p:nvSpPr>
        <p:spPr>
          <a:xfrm>
            <a:off x="310173" y="444866"/>
            <a:ext cx="8229600" cy="110258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sz="2400" dirty="0">
                <a:solidFill>
                  <a:schemeClr val="accent3">
                    <a:lumMod val="75000"/>
                  </a:schemeClr>
                </a:solidFill>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Section 11, Appendix</a:t>
            </a:r>
            <a:endParaRPr lang="en-US" sz="3200" dirty="0"/>
          </a:p>
        </p:txBody>
      </p:sp>
      <p:sp>
        <p:nvSpPr>
          <p:cNvPr id="4" name="Content Placeholder 2">
            <a:extLst>
              <a:ext uri="{FF2B5EF4-FFF2-40B4-BE49-F238E27FC236}">
                <a16:creationId xmlns:a16="http://schemas.microsoft.com/office/drawing/2014/main" id="{B1D06244-EE70-4CA5-AB74-D89026C6FB97}"/>
              </a:ext>
            </a:extLst>
          </p:cNvPr>
          <p:cNvSpPr>
            <a:spLocks noGrp="1"/>
          </p:cNvSpPr>
          <p:nvPr>
            <p:ph idx="1"/>
          </p:nvPr>
        </p:nvSpPr>
        <p:spPr>
          <a:xfrm>
            <a:off x="454025" y="1740876"/>
            <a:ext cx="8235950" cy="4672257"/>
          </a:xfrm>
        </p:spPr>
        <p:txBody>
          <a:bodyPr/>
          <a:lstStyle/>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Reporting Merit Badge Counseling Concerns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Extension of Time to Earn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Belated Eagle Scout Rank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Registration Beyond the Age of Eligibility</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Individual Scout Advancement Plan</a:t>
            </a:r>
          </a:p>
        </p:txBody>
      </p:sp>
    </p:spTree>
    <p:extLst>
      <p:ext uri="{BB962C8B-B14F-4D97-AF65-F5344CB8AC3E}">
        <p14:creationId xmlns:p14="http://schemas.microsoft.com/office/powerpoint/2010/main" val="218598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CE4367-A3AC-4757-BD28-07362D15D97F}"/>
              </a:ext>
            </a:extLst>
          </p:cNvPr>
          <p:cNvSpPr>
            <a:spLocks noGrp="1"/>
          </p:cNvSpPr>
          <p:nvPr>
            <p:ph type="title"/>
          </p:nvPr>
        </p:nvSpPr>
        <p:spPr/>
        <p:txBody>
          <a:bodyPr/>
          <a:lstStyle/>
          <a:p>
            <a:r>
              <a:rPr lang="en-US" altLang="en-US" sz="2800" dirty="0">
                <a:latin typeface="Arial" panose="020B0604020202020204" pitchFamily="34" charset="0"/>
                <a:cs typeface="Arial" panose="020B0604020202020204" pitchFamily="34" charset="0"/>
              </a:rPr>
              <a:t>For More Information</a:t>
            </a:r>
          </a:p>
        </p:txBody>
      </p:sp>
      <p:sp>
        <p:nvSpPr>
          <p:cNvPr id="29699" name="Content Placeholder 2">
            <a:extLst>
              <a:ext uri="{FF2B5EF4-FFF2-40B4-BE49-F238E27FC236}">
                <a16:creationId xmlns:a16="http://schemas.microsoft.com/office/drawing/2014/main" id="{415B422E-F96F-4E00-9E28-2CB77CF8DC4A}"/>
              </a:ext>
            </a:extLst>
          </p:cNvPr>
          <p:cNvSpPr>
            <a:spLocks noGrp="1"/>
          </p:cNvSpPr>
          <p:nvPr>
            <p:ph idx="1"/>
          </p:nvPr>
        </p:nvSpPr>
        <p:spPr>
          <a:xfrm>
            <a:off x="457200" y="1195388"/>
            <a:ext cx="8235950" cy="4906474"/>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800" dirty="0">
                <a:latin typeface="Arial" panose="020B0604020202020204" pitchFamily="34" charset="0"/>
                <a:hlinkClick r:id="rId4"/>
              </a:rPr>
              <a:t>www.scouting.org/advancement</a:t>
            </a:r>
            <a:endParaRPr lang="en-US" altLang="en-US" sz="2800" dirty="0">
              <a:latin typeface="Arial" panose="020B0604020202020204" pitchFamily="34" charset="0"/>
            </a:endParaRP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General advancement information</a:t>
            </a: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Advancement education</a:t>
            </a:r>
          </a:p>
          <a:p>
            <a:pPr marL="804863" lvl="1" indent="-404813" eaLnBrk="1" hangingPunct="1">
              <a:lnSpc>
                <a:spcPct val="90000"/>
              </a:lnSpc>
              <a:spcBef>
                <a:spcPts val="1000"/>
              </a:spcBef>
              <a:buBlip>
                <a:blip r:embed="rId3"/>
              </a:buBlip>
            </a:pPr>
            <a:r>
              <a:rPr lang="en-US" altLang="en-US" sz="2400" i="1" dirty="0">
                <a:latin typeface="Arial" panose="020B0604020202020204" pitchFamily="34" charset="0"/>
              </a:rPr>
              <a:t>Guide to Advancement</a:t>
            </a:r>
          </a:p>
          <a:p>
            <a:pPr marL="804863" lvl="1" indent="-404813" eaLnBrk="1" hangingPunct="1">
              <a:lnSpc>
                <a:spcPct val="90000"/>
              </a:lnSpc>
              <a:spcBef>
                <a:spcPts val="1000"/>
              </a:spcBef>
              <a:buBlip>
                <a:blip r:embed="rId3"/>
              </a:buBlip>
            </a:pPr>
            <a:r>
              <a:rPr lang="en-US" altLang="en-US" sz="2400" i="1" dirty="0">
                <a:latin typeface="Arial" panose="020B0604020202020204" pitchFamily="34" charset="0"/>
              </a:rPr>
              <a:t>Advancement News</a:t>
            </a: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Advancement and awards</a:t>
            </a: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Etc.</a:t>
            </a:r>
          </a:p>
          <a:p>
            <a:pPr marL="404813" indent="-404813" eaLnBrk="1" hangingPunct="1">
              <a:lnSpc>
                <a:spcPct val="90000"/>
              </a:lnSpc>
              <a:spcBef>
                <a:spcPts val="1000"/>
              </a:spcBef>
              <a:buBlip>
                <a:blip r:embed="rId3"/>
              </a:buBlip>
            </a:pPr>
            <a:r>
              <a:rPr lang="en-US" altLang="en-US" sz="2800" dirty="0">
                <a:latin typeface="Arial" panose="020B0604020202020204" pitchFamily="34" charset="0"/>
                <a:hlinkClick r:id="rId5"/>
              </a:rPr>
              <a:t>ppcbsa.org/committees/advancement</a:t>
            </a:r>
            <a:endParaRPr lang="en-US" altLang="en-US" sz="2800" dirty="0">
              <a:latin typeface="Arial" panose="020B0604020202020204" pitchFamily="34" charset="0"/>
            </a:endParaRPr>
          </a:p>
          <a:p>
            <a:pPr marL="404813" indent="-404813" eaLnBrk="1" hangingPunct="1">
              <a:lnSpc>
                <a:spcPct val="90000"/>
              </a:lnSpc>
              <a:spcBef>
                <a:spcPts val="1000"/>
              </a:spcBef>
              <a:buBlip>
                <a:blip r:embed="rId3"/>
              </a:buBlip>
            </a:pPr>
            <a:r>
              <a:rPr lang="en-US" altLang="en-US" sz="2800" dirty="0">
                <a:latin typeface="Arial" panose="020B0604020202020204" pitchFamily="34" charset="0"/>
              </a:rPr>
              <a:t>National Advancement Program Team</a:t>
            </a:r>
          </a:p>
          <a:p>
            <a:pPr marL="804863" lvl="1" indent="-404813" eaLnBrk="1" hangingPunct="1">
              <a:lnSpc>
                <a:spcPct val="90000"/>
              </a:lnSpc>
              <a:spcBef>
                <a:spcPts val="1000"/>
              </a:spcBef>
              <a:buBlip>
                <a:blip r:embed="rId3"/>
              </a:buBlip>
            </a:pPr>
            <a:r>
              <a:rPr lang="en-US" altLang="en-US" sz="2400" dirty="0">
                <a:latin typeface="Arial" panose="020B0604020202020204" pitchFamily="34" charset="0"/>
              </a:rPr>
              <a:t>Advancement.team@scouting.org</a:t>
            </a:r>
          </a:p>
        </p:txBody>
      </p:sp>
      <p:pic>
        <p:nvPicPr>
          <p:cNvPr id="6" name="Picture 5" descr="Graphical user interface&#10;&#10;Description automatically generated">
            <a:extLst>
              <a:ext uri="{FF2B5EF4-FFF2-40B4-BE49-F238E27FC236}">
                <a16:creationId xmlns:a16="http://schemas.microsoft.com/office/drawing/2014/main" id="{AA363B9A-CF83-40A1-B807-3791C49041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4132" y="1195388"/>
            <a:ext cx="2431228" cy="31926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C78C-23AC-48F2-B2E3-DA6F8D18E1B5}"/>
              </a:ext>
            </a:extLst>
          </p:cNvPr>
          <p:cNvSpPr>
            <a:spLocks noGrp="1"/>
          </p:cNvSpPr>
          <p:nvPr>
            <p:ph type="title"/>
          </p:nvPr>
        </p:nvSpPr>
        <p:spPr/>
        <p:txBody>
          <a:bodyPr/>
          <a:lstStyle/>
          <a:p>
            <a:r>
              <a:rPr lang="en-US" dirty="0"/>
              <a:t>PPC Advancement Committee</a:t>
            </a:r>
          </a:p>
        </p:txBody>
      </p:sp>
      <p:pic>
        <p:nvPicPr>
          <p:cNvPr id="5" name="Picture 4">
            <a:extLst>
              <a:ext uri="{FF2B5EF4-FFF2-40B4-BE49-F238E27FC236}">
                <a16:creationId xmlns:a16="http://schemas.microsoft.com/office/drawing/2014/main" id="{E81D1169-06DA-433B-B0A8-240C20741311}"/>
              </a:ext>
            </a:extLst>
          </p:cNvPr>
          <p:cNvPicPr>
            <a:picLocks noChangeAspect="1"/>
          </p:cNvPicPr>
          <p:nvPr/>
        </p:nvPicPr>
        <p:blipFill rotWithShape="1">
          <a:blip r:embed="rId3"/>
          <a:srcRect l="29636" t="13076" r="59637" b="66018"/>
          <a:stretch/>
        </p:blipFill>
        <p:spPr>
          <a:xfrm>
            <a:off x="239526" y="1170869"/>
            <a:ext cx="1824431" cy="1925982"/>
          </a:xfrm>
          <a:prstGeom prst="rect">
            <a:avLst/>
          </a:prstGeom>
        </p:spPr>
      </p:pic>
      <p:pic>
        <p:nvPicPr>
          <p:cNvPr id="7" name="Picture 6">
            <a:extLst>
              <a:ext uri="{FF2B5EF4-FFF2-40B4-BE49-F238E27FC236}">
                <a16:creationId xmlns:a16="http://schemas.microsoft.com/office/drawing/2014/main" id="{88F1E004-A847-4FF9-8AEF-9AB435BB8487}"/>
              </a:ext>
            </a:extLst>
          </p:cNvPr>
          <p:cNvPicPr>
            <a:picLocks noChangeAspect="1"/>
          </p:cNvPicPr>
          <p:nvPr/>
        </p:nvPicPr>
        <p:blipFill rotWithShape="1">
          <a:blip r:embed="rId4"/>
          <a:srcRect l="27819" t="11798" r="62545" b="74221"/>
          <a:stretch/>
        </p:blipFill>
        <p:spPr>
          <a:xfrm>
            <a:off x="-108428" y="5043115"/>
            <a:ext cx="1638876" cy="1288031"/>
          </a:xfrm>
          <a:prstGeom prst="rect">
            <a:avLst/>
          </a:prstGeom>
        </p:spPr>
      </p:pic>
      <p:pic>
        <p:nvPicPr>
          <p:cNvPr id="9" name="Picture 8">
            <a:extLst>
              <a:ext uri="{FF2B5EF4-FFF2-40B4-BE49-F238E27FC236}">
                <a16:creationId xmlns:a16="http://schemas.microsoft.com/office/drawing/2014/main" id="{BF2C97CC-89D6-4C80-A942-4DAFD8F1B28C}"/>
              </a:ext>
            </a:extLst>
          </p:cNvPr>
          <p:cNvPicPr>
            <a:picLocks noChangeAspect="1"/>
          </p:cNvPicPr>
          <p:nvPr/>
        </p:nvPicPr>
        <p:blipFill rotWithShape="1">
          <a:blip r:embed="rId5"/>
          <a:srcRect l="29636" t="10656" r="60728" b="72982"/>
          <a:stretch/>
        </p:blipFill>
        <p:spPr>
          <a:xfrm>
            <a:off x="3384818" y="4874210"/>
            <a:ext cx="1638876" cy="1507388"/>
          </a:xfrm>
          <a:prstGeom prst="rect">
            <a:avLst/>
          </a:prstGeom>
        </p:spPr>
      </p:pic>
      <p:pic>
        <p:nvPicPr>
          <p:cNvPr id="11" name="Picture 10">
            <a:extLst>
              <a:ext uri="{FF2B5EF4-FFF2-40B4-BE49-F238E27FC236}">
                <a16:creationId xmlns:a16="http://schemas.microsoft.com/office/drawing/2014/main" id="{8843686D-3C03-4383-A5A0-5EF8727D27F7}"/>
              </a:ext>
            </a:extLst>
          </p:cNvPr>
          <p:cNvPicPr>
            <a:picLocks noChangeAspect="1"/>
          </p:cNvPicPr>
          <p:nvPr/>
        </p:nvPicPr>
        <p:blipFill rotWithShape="1">
          <a:blip r:embed="rId6"/>
          <a:srcRect l="29363" t="21067" r="62273" b="41871"/>
          <a:stretch/>
        </p:blipFill>
        <p:spPr>
          <a:xfrm>
            <a:off x="7526378" y="2441986"/>
            <a:ext cx="1422535" cy="3414402"/>
          </a:xfrm>
          <a:prstGeom prst="rect">
            <a:avLst/>
          </a:prstGeom>
        </p:spPr>
      </p:pic>
      <p:pic>
        <p:nvPicPr>
          <p:cNvPr id="12" name="Picture 11">
            <a:extLst>
              <a:ext uri="{FF2B5EF4-FFF2-40B4-BE49-F238E27FC236}">
                <a16:creationId xmlns:a16="http://schemas.microsoft.com/office/drawing/2014/main" id="{B14B2E8A-13C3-4BDE-9990-2CB7531E58F2}"/>
              </a:ext>
            </a:extLst>
          </p:cNvPr>
          <p:cNvPicPr>
            <a:picLocks noChangeAspect="1"/>
          </p:cNvPicPr>
          <p:nvPr/>
        </p:nvPicPr>
        <p:blipFill rotWithShape="1">
          <a:blip r:embed="rId3"/>
          <a:srcRect l="29636" t="49375" r="59637" b="29229"/>
          <a:stretch/>
        </p:blipFill>
        <p:spPr>
          <a:xfrm>
            <a:off x="1778713" y="1148298"/>
            <a:ext cx="1824431" cy="1971124"/>
          </a:xfrm>
          <a:prstGeom prst="rect">
            <a:avLst/>
          </a:prstGeom>
        </p:spPr>
      </p:pic>
      <p:pic>
        <p:nvPicPr>
          <p:cNvPr id="13" name="Picture 12">
            <a:extLst>
              <a:ext uri="{FF2B5EF4-FFF2-40B4-BE49-F238E27FC236}">
                <a16:creationId xmlns:a16="http://schemas.microsoft.com/office/drawing/2014/main" id="{2FB3D42B-FE04-4AB7-B447-7E3E87CCD508}"/>
              </a:ext>
            </a:extLst>
          </p:cNvPr>
          <p:cNvPicPr>
            <a:picLocks noChangeAspect="1"/>
          </p:cNvPicPr>
          <p:nvPr/>
        </p:nvPicPr>
        <p:blipFill rotWithShape="1">
          <a:blip r:embed="rId4"/>
          <a:srcRect l="27819" t="70508" r="62545" b="11844"/>
          <a:stretch/>
        </p:blipFill>
        <p:spPr>
          <a:xfrm>
            <a:off x="3119458" y="3353552"/>
            <a:ext cx="1638876" cy="1625839"/>
          </a:xfrm>
          <a:prstGeom prst="rect">
            <a:avLst/>
          </a:prstGeom>
        </p:spPr>
      </p:pic>
      <p:pic>
        <p:nvPicPr>
          <p:cNvPr id="14" name="Picture 13">
            <a:extLst>
              <a:ext uri="{FF2B5EF4-FFF2-40B4-BE49-F238E27FC236}">
                <a16:creationId xmlns:a16="http://schemas.microsoft.com/office/drawing/2014/main" id="{EEEB5A4B-C389-4FD3-A73C-4D25C7183BAC}"/>
              </a:ext>
            </a:extLst>
          </p:cNvPr>
          <p:cNvPicPr>
            <a:picLocks noChangeAspect="1"/>
          </p:cNvPicPr>
          <p:nvPr/>
        </p:nvPicPr>
        <p:blipFill rotWithShape="1">
          <a:blip r:embed="rId5"/>
          <a:srcRect l="29636" t="59007" r="58101" b="22167"/>
          <a:stretch/>
        </p:blipFill>
        <p:spPr>
          <a:xfrm>
            <a:off x="4886654" y="4596852"/>
            <a:ext cx="2085533" cy="1734294"/>
          </a:xfrm>
          <a:prstGeom prst="rect">
            <a:avLst/>
          </a:prstGeom>
        </p:spPr>
      </p:pic>
      <p:pic>
        <p:nvPicPr>
          <p:cNvPr id="15" name="Picture 14">
            <a:extLst>
              <a:ext uri="{FF2B5EF4-FFF2-40B4-BE49-F238E27FC236}">
                <a16:creationId xmlns:a16="http://schemas.microsoft.com/office/drawing/2014/main" id="{E3F564A6-6733-4EC1-90B8-7C4082BF4982}"/>
              </a:ext>
            </a:extLst>
          </p:cNvPr>
          <p:cNvPicPr>
            <a:picLocks noChangeAspect="1"/>
          </p:cNvPicPr>
          <p:nvPr/>
        </p:nvPicPr>
        <p:blipFill rotWithShape="1">
          <a:blip r:embed="rId6"/>
          <a:srcRect l="29363" t="69850" r="62273" b="6875"/>
          <a:stretch/>
        </p:blipFill>
        <p:spPr>
          <a:xfrm>
            <a:off x="3359474" y="1260965"/>
            <a:ext cx="1422535" cy="2144225"/>
          </a:xfrm>
          <a:prstGeom prst="rect">
            <a:avLst/>
          </a:prstGeom>
        </p:spPr>
      </p:pic>
      <p:pic>
        <p:nvPicPr>
          <p:cNvPr id="16" name="Picture 15">
            <a:extLst>
              <a:ext uri="{FF2B5EF4-FFF2-40B4-BE49-F238E27FC236}">
                <a16:creationId xmlns:a16="http://schemas.microsoft.com/office/drawing/2014/main" id="{EDE22039-12C0-4370-A84D-013A77E1715B}"/>
              </a:ext>
            </a:extLst>
          </p:cNvPr>
          <p:cNvPicPr>
            <a:picLocks noChangeAspect="1"/>
          </p:cNvPicPr>
          <p:nvPr/>
        </p:nvPicPr>
        <p:blipFill rotWithShape="1">
          <a:blip r:embed="rId3"/>
          <a:srcRect l="29636" t="71304" r="59637" b="7790"/>
          <a:stretch/>
        </p:blipFill>
        <p:spPr>
          <a:xfrm>
            <a:off x="163484" y="3030091"/>
            <a:ext cx="1824431" cy="1925982"/>
          </a:xfrm>
          <a:prstGeom prst="rect">
            <a:avLst/>
          </a:prstGeom>
        </p:spPr>
      </p:pic>
      <p:pic>
        <p:nvPicPr>
          <p:cNvPr id="17" name="Picture 16">
            <a:extLst>
              <a:ext uri="{FF2B5EF4-FFF2-40B4-BE49-F238E27FC236}">
                <a16:creationId xmlns:a16="http://schemas.microsoft.com/office/drawing/2014/main" id="{7BB3BA26-4E50-4A9A-83EF-5B7D8992A1B0}"/>
              </a:ext>
            </a:extLst>
          </p:cNvPr>
          <p:cNvPicPr>
            <a:picLocks noChangeAspect="1"/>
          </p:cNvPicPr>
          <p:nvPr/>
        </p:nvPicPr>
        <p:blipFill rotWithShape="1">
          <a:blip r:embed="rId4"/>
          <a:srcRect l="27819" t="25433" r="62545" b="56919"/>
          <a:stretch/>
        </p:blipFill>
        <p:spPr>
          <a:xfrm>
            <a:off x="1658767" y="3284834"/>
            <a:ext cx="1638876" cy="1625839"/>
          </a:xfrm>
          <a:prstGeom prst="rect">
            <a:avLst/>
          </a:prstGeom>
        </p:spPr>
      </p:pic>
      <p:pic>
        <p:nvPicPr>
          <p:cNvPr id="18" name="Picture 17">
            <a:extLst>
              <a:ext uri="{FF2B5EF4-FFF2-40B4-BE49-F238E27FC236}">
                <a16:creationId xmlns:a16="http://schemas.microsoft.com/office/drawing/2014/main" id="{B6D4FE66-0C55-48A7-9EF1-A8189838BE1F}"/>
              </a:ext>
            </a:extLst>
          </p:cNvPr>
          <p:cNvPicPr>
            <a:picLocks noChangeAspect="1"/>
          </p:cNvPicPr>
          <p:nvPr/>
        </p:nvPicPr>
        <p:blipFill rotWithShape="1">
          <a:blip r:embed="rId5"/>
          <a:srcRect l="29636" t="27120" r="60728" b="53199"/>
          <a:stretch/>
        </p:blipFill>
        <p:spPr>
          <a:xfrm>
            <a:off x="4892098" y="2733286"/>
            <a:ext cx="1638876" cy="1813114"/>
          </a:xfrm>
          <a:prstGeom prst="rect">
            <a:avLst/>
          </a:prstGeom>
        </p:spPr>
      </p:pic>
      <p:pic>
        <p:nvPicPr>
          <p:cNvPr id="19" name="Picture 18">
            <a:extLst>
              <a:ext uri="{FF2B5EF4-FFF2-40B4-BE49-F238E27FC236}">
                <a16:creationId xmlns:a16="http://schemas.microsoft.com/office/drawing/2014/main" id="{43109A96-17FF-4148-8B6F-23BC37FDEF43}"/>
              </a:ext>
            </a:extLst>
          </p:cNvPr>
          <p:cNvPicPr>
            <a:picLocks noChangeAspect="1"/>
          </p:cNvPicPr>
          <p:nvPr/>
        </p:nvPicPr>
        <p:blipFill rotWithShape="1">
          <a:blip r:embed="rId4"/>
          <a:srcRect l="27819" t="54504" r="62545" b="29824"/>
          <a:stretch/>
        </p:blipFill>
        <p:spPr>
          <a:xfrm>
            <a:off x="1617622" y="4937797"/>
            <a:ext cx="1638876" cy="1443801"/>
          </a:xfrm>
          <a:prstGeom prst="rect">
            <a:avLst/>
          </a:prstGeom>
        </p:spPr>
      </p:pic>
      <p:sp>
        <p:nvSpPr>
          <p:cNvPr id="21" name="Rectangle 20">
            <a:extLst>
              <a:ext uri="{FF2B5EF4-FFF2-40B4-BE49-F238E27FC236}">
                <a16:creationId xmlns:a16="http://schemas.microsoft.com/office/drawing/2014/main" id="{C6CFA888-BCF4-4F8C-9A3F-A4F9EFABE2B0}"/>
              </a:ext>
            </a:extLst>
          </p:cNvPr>
          <p:cNvSpPr/>
          <p:nvPr/>
        </p:nvSpPr>
        <p:spPr>
          <a:xfrm>
            <a:off x="1323191" y="4528969"/>
            <a:ext cx="509526" cy="5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68F868E-E5E0-4C1A-95E3-791356AE04AB}"/>
              </a:ext>
            </a:extLst>
          </p:cNvPr>
          <p:cNvPicPr>
            <a:picLocks noChangeAspect="1"/>
          </p:cNvPicPr>
          <p:nvPr/>
        </p:nvPicPr>
        <p:blipFill rotWithShape="1">
          <a:blip r:embed="rId7"/>
          <a:srcRect l="30752" t="35954" r="63726" b="46236"/>
          <a:stretch/>
        </p:blipFill>
        <p:spPr>
          <a:xfrm>
            <a:off x="6578325" y="3172701"/>
            <a:ext cx="939173" cy="1640761"/>
          </a:xfrm>
          <a:prstGeom prst="rect">
            <a:avLst/>
          </a:prstGeom>
        </p:spPr>
      </p:pic>
      <p:sp>
        <p:nvSpPr>
          <p:cNvPr id="24" name="TextBox 23">
            <a:extLst>
              <a:ext uri="{FF2B5EF4-FFF2-40B4-BE49-F238E27FC236}">
                <a16:creationId xmlns:a16="http://schemas.microsoft.com/office/drawing/2014/main" id="{6502247E-2D6D-4188-899B-A1C76549C244}"/>
              </a:ext>
            </a:extLst>
          </p:cNvPr>
          <p:cNvSpPr txBox="1"/>
          <p:nvPr/>
        </p:nvSpPr>
        <p:spPr>
          <a:xfrm>
            <a:off x="4843840" y="1344167"/>
            <a:ext cx="4019049" cy="369332"/>
          </a:xfrm>
          <a:prstGeom prst="rect">
            <a:avLst/>
          </a:prstGeom>
          <a:noFill/>
        </p:spPr>
        <p:txBody>
          <a:bodyPr wrap="none" rtlCol="0">
            <a:spAutoFit/>
          </a:bodyPr>
          <a:lstStyle/>
          <a:p>
            <a:r>
              <a:rPr lang="en-US" dirty="0"/>
              <a:t>ppcbsa.org/committees/advancement</a:t>
            </a:r>
          </a:p>
        </p:txBody>
      </p:sp>
    </p:spTree>
    <p:extLst>
      <p:ext uri="{BB962C8B-B14F-4D97-AF65-F5344CB8AC3E}">
        <p14:creationId xmlns:p14="http://schemas.microsoft.com/office/powerpoint/2010/main" val="317781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469747F3-007D-4E56-875B-D6D0F03550B0}"/>
              </a:ext>
            </a:extLst>
          </p:cNvPr>
          <p:cNvSpPr>
            <a:spLocks noGrp="1"/>
          </p:cNvSpPr>
          <p:nvPr>
            <p:ph idx="1"/>
          </p:nvPr>
        </p:nvSpPr>
        <p:spPr>
          <a:xfrm>
            <a:off x="450850" y="1600200"/>
            <a:ext cx="8235950" cy="4659923"/>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Producing the </a:t>
            </a:r>
            <a:r>
              <a:rPr lang="en-US" altLang="en-US" sz="2400" i="1" dirty="0">
                <a:latin typeface="Arial" panose="020B0604020202020204" pitchFamily="34" charset="0"/>
              </a:rPr>
              <a:t>Guide to Advancement</a:t>
            </a:r>
            <a:r>
              <a:rPr lang="en-US" altLang="en-US" sz="2400" dirty="0">
                <a:latin typeface="Arial" panose="020B0604020202020204" pitchFamily="34" charset="0"/>
              </a:rPr>
              <a:t> involves many volunteer advancement administrators at all levels from across the country and many members of the Boy Scouts of America national staff.</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is usually published every two years or more often when major program changes occur. If changes occur during the print cycle, updates may be found at </a:t>
            </a:r>
            <a:r>
              <a:rPr lang="en-US" altLang="en-US" sz="2400" dirty="0">
                <a:latin typeface="Arial" panose="020B0604020202020204" pitchFamily="34" charset="0"/>
                <a:hlinkClick r:id="rId4"/>
              </a:rPr>
              <a:t>https://www.scouting.org/resources/guide-to-advancement/</a:t>
            </a: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Always be sure you have the latest edition of 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when dealing with advancement issues</a:t>
            </a:r>
            <a:r>
              <a:rPr lang="en-US" altLang="en-US" sz="2800" dirty="0">
                <a:latin typeface="Arial" panose="020B0604020202020204" pitchFamily="34" charset="0"/>
              </a:rPr>
              <a:t>.</a:t>
            </a:r>
          </a:p>
        </p:txBody>
      </p:sp>
      <p:sp>
        <p:nvSpPr>
          <p:cNvPr id="4" name="TextBox 3">
            <a:extLst>
              <a:ext uri="{FF2B5EF4-FFF2-40B4-BE49-F238E27FC236}">
                <a16:creationId xmlns:a16="http://schemas.microsoft.com/office/drawing/2014/main" id="{36639154-A643-4EA4-B3FB-E5839CF978BA}"/>
              </a:ext>
            </a:extLst>
          </p:cNvPr>
          <p:cNvSpPr txBox="1"/>
          <p:nvPr/>
        </p:nvSpPr>
        <p:spPr>
          <a:xfrm>
            <a:off x="2491268" y="461427"/>
            <a:ext cx="4155112" cy="954107"/>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Development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FF0671C-8941-4171-822E-0FF2D0A0E7A0}"/>
              </a:ext>
            </a:extLst>
          </p:cNvPr>
          <p:cNvSpPr>
            <a:spLocks noGrp="1"/>
          </p:cNvSpPr>
          <p:nvPr>
            <p:ph type="title"/>
          </p:nvPr>
        </p:nvSpPr>
        <p:spPr>
          <a:xfrm>
            <a:off x="450850" y="193430"/>
            <a:ext cx="8229600" cy="204653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Mandated Procedures and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Recommended Practices</a:t>
            </a:r>
            <a:endParaRPr lang="en-US" altLang="en-US" sz="3200" dirty="0">
              <a:latin typeface="Arial" panose="020B0604020202020204" pitchFamily="34" charset="0"/>
              <a:cs typeface="Arial" panose="020B0604020202020204" pitchFamily="34" charset="0"/>
            </a:endParaRPr>
          </a:p>
        </p:txBody>
      </p:sp>
      <p:sp>
        <p:nvSpPr>
          <p:cNvPr id="24579" name="Content Placeholder 2">
            <a:extLst>
              <a:ext uri="{FF2B5EF4-FFF2-40B4-BE49-F238E27FC236}">
                <a16:creationId xmlns:a16="http://schemas.microsoft.com/office/drawing/2014/main" id="{3BCA3D67-97A4-45D7-8EF4-7FA4D0709475}"/>
              </a:ext>
            </a:extLst>
          </p:cNvPr>
          <p:cNvSpPr>
            <a:spLocks noGrp="1"/>
          </p:cNvSpPr>
          <p:nvPr>
            <p:ph idx="1"/>
          </p:nvPr>
        </p:nvSpPr>
        <p:spPr>
          <a:xfrm>
            <a:off x="454025" y="223996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Mandated procedures are identified with words such as “must” and “shall”. Where such language is used, no council, committee, district, unit or individual has the authority to add to or subtract from the advancement requirements.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Recommended best practices are identified with words such as “should”, “may’, or “can. Refer questions on these to your district or council advancement committee.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5A49-521D-4A38-9065-F69E50DC9198}"/>
              </a:ext>
            </a:extLst>
          </p:cNvPr>
          <p:cNvSpPr>
            <a:spLocks noGrp="1"/>
          </p:cNvSpPr>
          <p:nvPr>
            <p:ph type="title"/>
          </p:nvPr>
        </p:nvSpPr>
        <p:spPr/>
        <p:txBody>
          <a:bodyPr/>
          <a:lstStyle/>
          <a:p>
            <a:r>
              <a:rPr lang="en-US" dirty="0"/>
              <a:t>2021 Updates</a:t>
            </a:r>
          </a:p>
        </p:txBody>
      </p:sp>
      <p:pic>
        <p:nvPicPr>
          <p:cNvPr id="5" name="Picture 4">
            <a:extLst>
              <a:ext uri="{FF2B5EF4-FFF2-40B4-BE49-F238E27FC236}">
                <a16:creationId xmlns:a16="http://schemas.microsoft.com/office/drawing/2014/main" id="{AEF7D19E-6902-4454-A084-D6EDB000BA54}"/>
              </a:ext>
            </a:extLst>
          </p:cNvPr>
          <p:cNvPicPr>
            <a:picLocks noChangeAspect="1"/>
          </p:cNvPicPr>
          <p:nvPr/>
        </p:nvPicPr>
        <p:blipFill rotWithShape="1">
          <a:blip r:embed="rId2"/>
          <a:srcRect l="4150" t="25927" r="55661" b="1911"/>
          <a:stretch/>
        </p:blipFill>
        <p:spPr>
          <a:xfrm>
            <a:off x="1852660" y="1093787"/>
            <a:ext cx="5438680" cy="5289759"/>
          </a:xfrm>
          <a:prstGeom prst="rect">
            <a:avLst/>
          </a:prstGeom>
        </p:spPr>
      </p:pic>
    </p:spTree>
    <p:extLst>
      <p:ext uri="{BB962C8B-B14F-4D97-AF65-F5344CB8AC3E}">
        <p14:creationId xmlns:p14="http://schemas.microsoft.com/office/powerpoint/2010/main" val="36409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01E148-F77A-43A6-AB00-99D24EE51C09}"/>
              </a:ext>
            </a:extLst>
          </p:cNvPr>
          <p:cNvSpPr txBox="1"/>
          <p:nvPr/>
        </p:nvSpPr>
        <p:spPr>
          <a:xfrm>
            <a:off x="645534" y="1304252"/>
            <a:ext cx="8269866" cy="5411738"/>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Online Scoutmaster conferences are OK but not preferred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The definition of a ‘month’ gets clarified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Alternatives to merit badge ‘blue cards’ allowed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More guidance given on what to do when merit badge requirements change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Eagle Scout boards of review can occur up to 24 months after the 18th birthday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Venturing, Discovery, Pathfinder and Summit are now ranks, not awards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Venturing board of review decisions must be unanimous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Sea Scout ‘bridge of review’ now called ‘board of review’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Process for Eagle Scout time extensions modified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Guidance for Cub Scouts who are home-schooled or educated in nontraditional ways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Index revamped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6" name="Title 1">
            <a:extLst>
              <a:ext uri="{FF2B5EF4-FFF2-40B4-BE49-F238E27FC236}">
                <a16:creationId xmlns:a16="http://schemas.microsoft.com/office/drawing/2014/main" id="{957C67AB-BAD3-4AD9-B16E-DDFD98A32204}"/>
              </a:ext>
            </a:extLst>
          </p:cNvPr>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kern="1200">
                <a:solidFill>
                  <a:schemeClr val="tx1"/>
                </a:solidFill>
                <a:latin typeface="+mj-lt"/>
                <a:ea typeface="MS PGothic"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a:lstStyle>
          <a:p>
            <a:pPr algn="l"/>
            <a:r>
              <a:rPr lang="en-US" dirty="0"/>
              <a:t>2021 Updates</a:t>
            </a:r>
          </a:p>
        </p:txBody>
      </p:sp>
      <p:pic>
        <p:nvPicPr>
          <p:cNvPr id="8" name="Picture 7" descr="Logo&#10;&#10;Description automatically generated with medium confidence">
            <a:extLst>
              <a:ext uri="{FF2B5EF4-FFF2-40B4-BE49-F238E27FC236}">
                <a16:creationId xmlns:a16="http://schemas.microsoft.com/office/drawing/2014/main" id="{21DE9C76-EA73-43CC-96EB-6BC1F3A88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696" y="477836"/>
            <a:ext cx="4647304" cy="615952"/>
          </a:xfrm>
          <a:prstGeom prst="rect">
            <a:avLst/>
          </a:prstGeom>
        </p:spPr>
      </p:pic>
      <p:sp>
        <p:nvSpPr>
          <p:cNvPr id="9" name="TextBox 8">
            <a:extLst>
              <a:ext uri="{FF2B5EF4-FFF2-40B4-BE49-F238E27FC236}">
                <a16:creationId xmlns:a16="http://schemas.microsoft.com/office/drawing/2014/main" id="{12F2E0AF-AC0C-4AED-A0FC-2CE7E78F4339}"/>
              </a:ext>
            </a:extLst>
          </p:cNvPr>
          <p:cNvSpPr txBox="1"/>
          <p:nvPr/>
        </p:nvSpPr>
        <p:spPr>
          <a:xfrm>
            <a:off x="6002768" y="846138"/>
            <a:ext cx="1736373" cy="369332"/>
          </a:xfrm>
          <a:prstGeom prst="rect">
            <a:avLst/>
          </a:prstGeom>
          <a:noFill/>
        </p:spPr>
        <p:txBody>
          <a:bodyPr wrap="none" rtlCol="0">
            <a:spAutoFit/>
          </a:bodyPr>
          <a:lstStyle/>
          <a:p>
            <a:r>
              <a:rPr lang="en-US" dirty="0"/>
              <a:t>August 2, 2021</a:t>
            </a:r>
          </a:p>
        </p:txBody>
      </p:sp>
    </p:spTree>
    <p:extLst>
      <p:ext uri="{BB962C8B-B14F-4D97-AF65-F5344CB8AC3E}">
        <p14:creationId xmlns:p14="http://schemas.microsoft.com/office/powerpoint/2010/main" val="159723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92484E0-8666-419C-A438-05790DED9277}"/>
              </a:ext>
            </a:extLst>
          </p:cNvPr>
          <p:cNvSpPr>
            <a:spLocks noGrp="1"/>
          </p:cNvSpPr>
          <p:nvPr>
            <p:ph type="title"/>
          </p:nvPr>
        </p:nvSpPr>
        <p:spPr>
          <a:xfrm>
            <a:off x="454025" y="-159179"/>
            <a:ext cx="8229600" cy="1900056"/>
          </a:xfrm>
        </p:spPr>
        <p:txBody>
          <a:bodyPr/>
          <a:lstStyle/>
          <a:p>
            <a:br>
              <a:rPr lang="en-US" altLang="en-US" dirty="0"/>
            </a:br>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i="1" dirty="0">
                <a:solidFill>
                  <a:schemeClr val="accent3">
                    <a:lumMod val="75000"/>
                  </a:schemeClr>
                </a:solidFill>
              </a:rPr>
            </a:br>
            <a:r>
              <a:rPr lang="en-US" sz="3200" dirty="0">
                <a:latin typeface="Arial" panose="020B0604020202020204" pitchFamily="34" charset="0"/>
                <a:cs typeface="Arial" panose="020B0604020202020204" pitchFamily="34" charset="0"/>
              </a:rPr>
              <a:t>Mandated</a:t>
            </a:r>
            <a:r>
              <a:rPr lang="en-US" sz="3200" i="1" dirty="0"/>
              <a:t> </a:t>
            </a:r>
            <a:r>
              <a:rPr lang="en-US" sz="3200" dirty="0">
                <a:latin typeface="Arial" panose="020B0604020202020204" pitchFamily="34" charset="0"/>
                <a:cs typeface="Arial" panose="020B0604020202020204" pitchFamily="34" charset="0"/>
              </a:rPr>
              <a:t>Advancement Practices in Camp or in Merit Badge Programs</a:t>
            </a:r>
            <a:endParaRPr lang="en-US" altLang="en-US" sz="3200" dirty="0">
              <a:latin typeface="Arial" panose="020B0604020202020204" pitchFamily="34" charset="0"/>
              <a:cs typeface="Arial" panose="020B0604020202020204" pitchFamily="34" charset="0"/>
            </a:endParaRPr>
          </a:p>
        </p:txBody>
      </p:sp>
      <p:sp>
        <p:nvSpPr>
          <p:cNvPr id="25603" name="Content Placeholder 2">
            <a:extLst>
              <a:ext uri="{FF2B5EF4-FFF2-40B4-BE49-F238E27FC236}">
                <a16:creationId xmlns:a16="http://schemas.microsoft.com/office/drawing/2014/main" id="{0D8B1157-BC5C-4B05-8123-11606DF91E05}"/>
              </a:ext>
            </a:extLst>
          </p:cNvPr>
          <p:cNvSpPr>
            <a:spLocks noGrp="1"/>
          </p:cNvSpPr>
          <p:nvPr>
            <p:ph idx="1"/>
          </p:nvPr>
        </p:nvSpPr>
        <p:spPr>
          <a:xfrm>
            <a:off x="454025" y="205703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There are no camp or merit badge fair–related exemptions, mandated procedures </a:t>
            </a:r>
            <a:r>
              <a:rPr lang="en-US" altLang="en-US" sz="2400" u="sng" dirty="0">
                <a:latin typeface="Arial" panose="020B0604020202020204" pitchFamily="34" charset="0"/>
              </a:rPr>
              <a:t>must</a:t>
            </a:r>
            <a:r>
              <a:rPr lang="en-US" altLang="en-US" sz="2400" dirty="0">
                <a:latin typeface="Arial" panose="020B0604020202020204" pitchFamily="34" charset="0"/>
              </a:rPr>
              <a:t> be followed.</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a:t>
            </a:r>
            <a:r>
              <a:rPr lang="en-US" altLang="en-US" sz="2400" u="sng" dirty="0">
                <a:latin typeface="Arial" panose="020B0604020202020204" pitchFamily="34" charset="0"/>
              </a:rPr>
              <a:t>must</a:t>
            </a:r>
            <a:r>
              <a:rPr lang="en-US" altLang="en-US" sz="2400" dirty="0">
                <a:latin typeface="Arial" panose="020B0604020202020204" pitchFamily="34" charset="0"/>
              </a:rPr>
              <a:t> be completed exactly as written.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 Scout </a:t>
            </a:r>
            <a:r>
              <a:rPr lang="en-US" altLang="en-US" sz="2400" u="sng" dirty="0">
                <a:latin typeface="Arial" panose="020B0604020202020204" pitchFamily="34" charset="0"/>
              </a:rPr>
              <a:t>must</a:t>
            </a:r>
            <a:r>
              <a:rPr lang="en-US" altLang="en-US" sz="2400" dirty="0">
                <a:latin typeface="Arial" panose="020B0604020202020204" pitchFamily="34" charset="0"/>
              </a:rPr>
              <a:t> actually and personally complete the requirements.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If requirements cannot be completed, as written, in camp or a fair, they </a:t>
            </a:r>
            <a:r>
              <a:rPr lang="en-US" altLang="en-US" sz="2400" u="sng" dirty="0">
                <a:latin typeface="Arial" panose="020B0604020202020204" pitchFamily="34" charset="0"/>
              </a:rPr>
              <a:t>must</a:t>
            </a:r>
            <a:r>
              <a:rPr lang="en-US" altLang="en-US" sz="2400" dirty="0">
                <a:latin typeface="Arial" panose="020B0604020202020204" pitchFamily="34" charset="0"/>
              </a:rPr>
              <a:t> be completed elsewhere.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DE59B-C6A8-4D6A-A9F6-C480EE89882A}"/>
              </a:ext>
            </a:extLst>
          </p:cNvPr>
          <p:cNvSpPr>
            <a:spLocks noGrp="1"/>
          </p:cNvSpPr>
          <p:nvPr>
            <p:ph type="title"/>
          </p:nvPr>
        </p:nvSpPr>
        <p:spPr>
          <a:xfrm>
            <a:off x="457200" y="211015"/>
            <a:ext cx="8229600" cy="123764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4800" i="1" dirty="0">
                <a:solidFill>
                  <a:schemeClr val="accent3">
                    <a:lumMod val="75000"/>
                  </a:schemeClr>
                </a:solidFill>
              </a:rPr>
            </a:br>
            <a:r>
              <a:rPr lang="en-US" sz="3200" dirty="0">
                <a:latin typeface="Arial" panose="020B0604020202020204" pitchFamily="34" charset="0"/>
                <a:cs typeface="Arial" panose="020B0604020202020204" pitchFamily="34" charset="0"/>
              </a:rPr>
              <a:t>Main Sections</a:t>
            </a:r>
          </a:p>
        </p:txBody>
      </p:sp>
      <p:sp>
        <p:nvSpPr>
          <p:cNvPr id="5" name="Content Placeholder 4">
            <a:extLst>
              <a:ext uri="{FF2B5EF4-FFF2-40B4-BE49-F238E27FC236}">
                <a16:creationId xmlns:a16="http://schemas.microsoft.com/office/drawing/2014/main" id="{1F8A3567-A9EC-4830-8EA6-F8AD19280F18}"/>
              </a:ext>
            </a:extLst>
          </p:cNvPr>
          <p:cNvSpPr>
            <a:spLocks noGrp="1"/>
          </p:cNvSpPr>
          <p:nvPr>
            <p:ph sz="half" idx="1"/>
          </p:nvPr>
        </p:nvSpPr>
        <p:spPr>
          <a:xfrm>
            <a:off x="158262" y="1260398"/>
            <a:ext cx="4038600" cy="5025049"/>
          </a:xfrm>
        </p:spPr>
        <p:txBody>
          <a:bodyPr/>
          <a:lstStyle/>
          <a:p>
            <a:pPr marL="514350" indent="-514350">
              <a:buAutoNum type="arabicPeriod"/>
            </a:pPr>
            <a:r>
              <a:rPr lang="en-US" sz="2400" dirty="0">
                <a:latin typeface="Arial" panose="020B0604020202020204" pitchFamily="34" charset="0"/>
                <a:cs typeface="Arial" panose="020B0604020202020204" pitchFamily="34" charset="0"/>
              </a:rPr>
              <a:t>Introduction</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Advancement Defined</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Guidelines of Advancement and Recognition Committees</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The Mechanics of Advancement</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Special Considerations</a:t>
            </a:r>
          </a:p>
          <a:p>
            <a:pPr marL="514350" indent="-514350">
              <a:buAutoNum type="arabicPeriod"/>
            </a:pPr>
            <a:endParaRPr lang="en-US" dirty="0"/>
          </a:p>
          <a:p>
            <a:pPr marL="514350" indent="-514350">
              <a:buAutoNum type="arabicPeriod"/>
            </a:pPr>
            <a:endParaRPr lang="en-US" dirty="0"/>
          </a:p>
        </p:txBody>
      </p:sp>
      <p:sp>
        <p:nvSpPr>
          <p:cNvPr id="6" name="Content Placeholder 5">
            <a:extLst>
              <a:ext uri="{FF2B5EF4-FFF2-40B4-BE49-F238E27FC236}">
                <a16:creationId xmlns:a16="http://schemas.microsoft.com/office/drawing/2014/main" id="{2A7FB42B-FDA4-4C6F-B339-2D5DF7F640D7}"/>
              </a:ext>
            </a:extLst>
          </p:cNvPr>
          <p:cNvSpPr>
            <a:spLocks noGrp="1"/>
          </p:cNvSpPr>
          <p:nvPr>
            <p:ph sz="half" idx="2"/>
          </p:nvPr>
        </p:nvSpPr>
        <p:spPr>
          <a:xfrm>
            <a:off x="4196862" y="1260398"/>
            <a:ext cx="4747846" cy="4251326"/>
          </a:xfrm>
        </p:spPr>
        <p:txBody>
          <a:bodyPr/>
          <a:lstStyle/>
          <a:p>
            <a:pPr marL="457200" indent="-457200">
              <a:buAutoNum type="arabicPeriod" startAt="6"/>
            </a:pPr>
            <a:r>
              <a:rPr lang="en-US" sz="2400" dirty="0">
                <a:latin typeface="Arial" panose="020B0604020202020204" pitchFamily="34" charset="0"/>
                <a:cs typeface="Arial" panose="020B0604020202020204" pitchFamily="34" charset="0"/>
              </a:rPr>
              <a:t>Electronic Reporting</a:t>
            </a:r>
          </a:p>
          <a:p>
            <a:pPr marL="457200" indent="-457200">
              <a:buAutoNum type="arabicPeriod" startAt="6"/>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Merit Badge Program</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Boards of Review – All Ranks</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Eagle Scout Rank</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Advancement for Members With Special Needs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004585852"/>
      </p:ext>
    </p:extLst>
  </p:cSld>
  <p:clrMapOvr>
    <a:masterClrMapping/>
  </p:clrMapOvr>
</p:sld>
</file>

<file path=ppt/theme/theme1.xml><?xml version="1.0" encoding="utf-8"?>
<a:theme xmlns:a="http://schemas.openxmlformats.org/drawingml/2006/main" name="Advancement_Template-rev-Nov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Advancement_Template-rev-Nov12.thmx</Template>
  <TotalTime>15897</TotalTime>
  <Words>2205</Words>
  <Application>Microsoft Office PowerPoint</Application>
  <PresentationFormat>On-screen Show (4:3)</PresentationFormat>
  <Paragraphs>251</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Times New Roman</vt:lpstr>
      <vt:lpstr>Wingdings</vt:lpstr>
      <vt:lpstr>Advancement_Template-rev-Nov12</vt:lpstr>
      <vt:lpstr>Introduction to the Guide to Advancement</vt:lpstr>
      <vt:lpstr>PowerPoint Presentation</vt:lpstr>
      <vt:lpstr>PPC Advancement Committee</vt:lpstr>
      <vt:lpstr>PowerPoint Presentation</vt:lpstr>
      <vt:lpstr>The Guide to Advancement Mandated Procedures and  Recommended Practices</vt:lpstr>
      <vt:lpstr>2021 Updates</vt:lpstr>
      <vt:lpstr>PowerPoint Presentation</vt:lpstr>
      <vt:lpstr> The Guide to Advancement Mandated Advancement Practices in Camp or in Merit Badge Programs</vt:lpstr>
      <vt:lpstr>The Guide to Advancement Main Sections</vt:lpstr>
      <vt:lpstr>The Guide to Advancement Indexing System</vt:lpstr>
      <vt:lpstr>The Guide to Advancement Ease of Use </vt:lpstr>
      <vt:lpstr>PowerPoint Presentation</vt:lpstr>
      <vt:lpstr>The Guide to Advancement Section 3, Advancement Committees</vt:lpstr>
      <vt:lpstr>The Guide to Advancement Section 4,The Mechanics of Advancement </vt:lpstr>
      <vt:lpstr>The Guide to Advancement The Mechanics of Advancement (cont)</vt:lpstr>
      <vt:lpstr>The Guide to Advancement Section 5, Special Considerations</vt:lpstr>
      <vt:lpstr>The Guide to Advancement Section 6, Electronic Advancement Reporting</vt:lpstr>
      <vt:lpstr>The Guide to Advancement Section 7, The Merit Badge Program</vt:lpstr>
      <vt:lpstr>The Guide to Advancement Section 8, Boards of Review, All Ranks</vt:lpstr>
      <vt:lpstr>The Guide to Advancement Section 9, The Eagle Scout Rank</vt:lpstr>
      <vt:lpstr>The Guide to Advancement Section 10, Advancement for Members With Special Needs</vt:lpstr>
      <vt:lpstr>The Guide to Advancement Section 11, Appendix</vt:lpstr>
      <vt:lpstr>For More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Four Steps of Advancement (4.2.1.0)</dc:title>
  <dc:creator>Paul T. Mobley Sr.</dc:creator>
  <cp:lastModifiedBy>Michael Merritt</cp:lastModifiedBy>
  <cp:revision>379</cp:revision>
  <cp:lastPrinted>2017-01-16T06:00:30Z</cp:lastPrinted>
  <dcterms:created xsi:type="dcterms:W3CDTF">2013-12-27T17:50:32Z</dcterms:created>
  <dcterms:modified xsi:type="dcterms:W3CDTF">2021-12-03T16:13:59Z</dcterms:modified>
</cp:coreProperties>
</file>