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0" r:id="rId3"/>
    <p:sldId id="257" r:id="rId4"/>
    <p:sldId id="282" r:id="rId5"/>
    <p:sldId id="283" r:id="rId6"/>
    <p:sldId id="260" r:id="rId7"/>
    <p:sldId id="261" r:id="rId8"/>
    <p:sldId id="263" r:id="rId9"/>
    <p:sldId id="264" r:id="rId10"/>
    <p:sldId id="279" r:id="rId11"/>
    <p:sldId id="285" r:id="rId12"/>
    <p:sldId id="265" r:id="rId13"/>
    <p:sldId id="266" r:id="rId14"/>
    <p:sldId id="268" r:id="rId15"/>
    <p:sldId id="269" r:id="rId16"/>
    <p:sldId id="273" r:id="rId17"/>
    <p:sldId id="271" r:id="rId18"/>
    <p:sldId id="294" r:id="rId19"/>
    <p:sldId id="286" r:id="rId20"/>
    <p:sldId id="287" r:id="rId21"/>
    <p:sldId id="288" r:id="rId22"/>
    <p:sldId id="297" r:id="rId23"/>
    <p:sldId id="289" r:id="rId24"/>
    <p:sldId id="293" r:id="rId25"/>
    <p:sldId id="290" r:id="rId26"/>
    <p:sldId id="298" r:id="rId27"/>
    <p:sldId id="291" r:id="rId28"/>
    <p:sldId id="292" r:id="rId29"/>
    <p:sldId id="276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NESA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24-4374-83C1-66373C25109D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24-4374-83C1-66373C25109D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24-4374-83C1-66373C25109D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24-4374-83C1-66373C25109D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724-4374-83C1-66373C25109D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24-4374-83C1-66373C25109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724-4374-83C1-66373C2510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0.18</c:v>
                </c:pt>
                <c:pt idx="1">
                  <c:v>0.33</c:v>
                </c:pt>
                <c:pt idx="2">
                  <c:v>0.37</c:v>
                </c:pt>
                <c:pt idx="3">
                  <c:v>0.06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24-4374-83C1-66373C251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NESA</c:v>
                </c:pt>
              </c:strCache>
            </c:strRef>
          </c:tx>
          <c:dPt>
            <c:idx val="0"/>
            <c:bubble3D val="0"/>
            <c:spPr>
              <a:solidFill>
                <a:srgbClr val="00467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E3-4AAB-A845-010091D03A9D}"/>
              </c:ext>
            </c:extLst>
          </c:dPt>
          <c:dPt>
            <c:idx val="1"/>
            <c:bubble3D val="0"/>
            <c:spPr>
              <a:solidFill>
                <a:srgbClr val="005E9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E3-4AAB-A845-010091D03A9D}"/>
              </c:ext>
            </c:extLst>
          </c:dPt>
          <c:dPt>
            <c:idx val="2"/>
            <c:bubble3D val="0"/>
            <c:spPr>
              <a:solidFill>
                <a:srgbClr val="90C6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E3-4AAB-A845-010091D03A9D}"/>
              </c:ext>
            </c:extLst>
          </c:dPt>
          <c:dPt>
            <c:idx val="3"/>
            <c:bubble3D val="0"/>
            <c:spPr>
              <a:solidFill>
                <a:srgbClr val="96969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E3-4AAB-A845-010091D03A9D}"/>
              </c:ext>
            </c:extLst>
          </c:dPt>
          <c:dPt>
            <c:idx val="4"/>
            <c:bubble3D val="0"/>
            <c:spPr>
              <a:solidFill>
                <a:srgbClr val="5F5F5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E3-4AAB-A845-010091D03A9D}"/>
              </c:ext>
            </c:extLst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E3-4AAB-A845-010091D03A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0.32</c:v>
                </c:pt>
                <c:pt idx="2">
                  <c:v>0.28000000000000003</c:v>
                </c:pt>
                <c:pt idx="3">
                  <c:v>0.11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E3-4AAB-A845-010091D03A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Unit Leaders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F29-4A7B-8448-DBB1D3B1FB63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F29-4A7B-8448-DBB1D3B1FB63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F29-4A7B-8448-DBB1D3B1FB63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F29-4A7B-8448-DBB1D3B1FB63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F29-4A7B-8448-DBB1D3B1FB63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29-4A7B-8448-DBB1D3B1FB6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29-4A7B-8448-DBB1D3B1FB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0.26</c:v>
                </c:pt>
                <c:pt idx="1">
                  <c:v>0.17</c:v>
                </c:pt>
                <c:pt idx="2">
                  <c:v>0.25</c:v>
                </c:pt>
                <c:pt idx="3">
                  <c:v>0.11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29-4A7B-8448-DBB1D3B1FB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NESA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76-4880-BDE8-172FC8EEC66B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76-4880-BDE8-172FC8EEC66B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76-4880-BDE8-172FC8EEC66B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76-4880-BDE8-172FC8EEC66B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A76-4880-BDE8-172FC8EEC66B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76-4880-BDE8-172FC8EEC66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76-4880-BDE8-172FC8EEC6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</c:v>
                </c:pt>
                <c:pt idx="1">
                  <c:v>0.28000000000000003</c:v>
                </c:pt>
                <c:pt idx="2">
                  <c:v>0.37</c:v>
                </c:pt>
                <c:pt idx="3">
                  <c:v>0.05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76-4880-BDE8-172FC8EEC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NESA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F5-4034-B31A-212C3842D78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DF5-4034-B31A-212C3842D781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DF5-4034-B31A-212C3842D781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DF5-4034-B31A-212C3842D781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DF5-4034-B31A-212C3842D781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DF5-4034-B31A-212C3842D78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F5-4034-B31A-212C3842D78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F5-4034-B31A-212C3842D7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0.44</c:v>
                </c:pt>
                <c:pt idx="1">
                  <c:v>0.32</c:v>
                </c:pt>
                <c:pt idx="2">
                  <c:v>0.08</c:v>
                </c:pt>
                <c:pt idx="3">
                  <c:v>0.05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DF5-4034-B31A-212C3842D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Unit Leaders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FC-46F0-A076-D94B66BADBEF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9FC-46F0-A076-D94B66BADBEF}"/>
              </c:ext>
            </c:extLst>
          </c:dPt>
          <c:dPt>
            <c:idx val="2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9FC-46F0-A076-D94B66BADBEF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9FC-46F0-A076-D94B66BADBEF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9FC-46F0-A076-D94B66BADBEF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FC-46F0-A076-D94B66BADBE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FC-46F0-A076-D94B66BADBE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FC-46F0-A076-D94B66BADB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0.41</c:v>
                </c:pt>
                <c:pt idx="1">
                  <c:v>0.33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FC-46F0-A076-D94B66BAD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NESA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EE-4161-A94C-053578DF108A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EE-4161-A94C-053578DF108A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9EE-4161-A94C-053578DF108A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9EE-4161-A94C-053578DF108A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9EE-4161-A94C-053578DF108A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EE-4161-A94C-053578DF108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EE-4161-A94C-053578DF10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0.22</c:v>
                </c:pt>
                <c:pt idx="1">
                  <c:v>0.33</c:v>
                </c:pt>
                <c:pt idx="2">
                  <c:v>0.32</c:v>
                </c:pt>
                <c:pt idx="3">
                  <c:v>0.08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EE-4161-A94C-053578DF1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Unit Leaders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A3-4CBC-A9D8-3D2D7813CE45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A3-4CBC-A9D8-3D2D7813CE45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A3-4CBC-A9D8-3D2D7813CE45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A3-4CBC-A9D8-3D2D7813CE45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CA3-4CBC-A9D8-3D2D7813CE45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A3-4CBC-A9D8-3D2D7813CE4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CA3-4CBC-A9D8-3D2D7813CE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0.17</c:v>
                </c:pt>
                <c:pt idx="1">
                  <c:v>0.38</c:v>
                </c:pt>
                <c:pt idx="2">
                  <c:v>0.35</c:v>
                </c:pt>
                <c:pt idx="3">
                  <c:v>7.0000000000000007E-2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CA3-4CBC-A9D8-3D2D7813C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NESA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43-43BE-B762-4197536D2671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43-43BE-B762-4197536D2671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43-43BE-B762-4197536D2671}"/>
              </c:ext>
            </c:extLst>
          </c:dPt>
          <c:dPt>
            <c:idx val="3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43-43BE-B762-4197536D2671}"/>
              </c:ext>
            </c:extLst>
          </c:dPt>
          <c:dPt>
            <c:idx val="4"/>
            <c:bubble3D val="0"/>
            <c:spPr>
              <a:noFill/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43-43BE-B762-4197536D2671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43-43BE-B762-4197536D267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43-43BE-B762-4197536D26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Ext interested</c:v>
                </c:pt>
                <c:pt idx="1">
                  <c:v>Somewhat interested</c:v>
                </c:pt>
                <c:pt idx="2">
                  <c:v>Neither interested nor uninterested</c:v>
                </c:pt>
                <c:pt idx="3">
                  <c:v>Not too interested</c:v>
                </c:pt>
                <c:pt idx="4">
                  <c:v>Not at all interested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0.31</c:v>
                </c:pt>
                <c:pt idx="1">
                  <c:v>0.27</c:v>
                </c:pt>
                <c:pt idx="2">
                  <c:v>0.26</c:v>
                </c:pt>
                <c:pt idx="3">
                  <c:v>0.1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143-43BE-B762-4197536D26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25376073558699"/>
          <c:y val="3.51514233797698E-2"/>
          <c:w val="0.70565387816248004"/>
          <c:h val="0.743404835854690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Definitely yes</c:v>
                </c:pt>
              </c:strCache>
            </c:strRef>
          </c:tx>
          <c:spPr>
            <a:solidFill>
              <a:srgbClr val="00467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Boy Scouts </c:v>
                </c:pt>
              </c:strCache>
            </c:strRef>
          </c:cat>
          <c:val>
            <c:numRef>
              <c:f>Sheet1!$B$2:$B$2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3E-49C8-BBA6-241C8A4A4C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Probably yes</c:v>
                </c:pt>
              </c:strCache>
            </c:strRef>
          </c:tx>
          <c:spPr>
            <a:solidFill>
              <a:srgbClr val="005E9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Boy Scouts </c:v>
                </c:pt>
              </c:strCache>
            </c:strRef>
          </c:cat>
          <c:val>
            <c:numRef>
              <c:f>Sheet1!$C$2:$C$2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3E-49C8-BBA6-241C8A4A4C5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Maybe</c:v>
                </c:pt>
              </c:strCache>
            </c:strRef>
          </c:tx>
          <c:spPr>
            <a:solidFill>
              <a:srgbClr val="90C6E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Boy Scouts </c:v>
                </c:pt>
              </c:strCache>
            </c:strRef>
          </c:cat>
          <c:val>
            <c:numRef>
              <c:f>Sheet1!$D$2:$D$2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3E-49C8-BBA6-241C8A4A4C5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Probably no</c:v>
                </c:pt>
              </c:strCache>
            </c:strRef>
          </c:tx>
          <c:spPr>
            <a:solidFill>
              <a:srgbClr val="96969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Boy Scouts </c:v>
                </c:pt>
              </c:strCache>
            </c:strRef>
          </c:cat>
          <c:val>
            <c:numRef>
              <c:f>Sheet1!$E$2:$E$2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3E-49C8-BBA6-241C8A4A4C5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Definitely no</c:v>
                </c:pt>
              </c:strCache>
            </c:strRef>
          </c:tx>
          <c:spPr>
            <a:solidFill>
              <a:srgbClr val="5F5F5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Boy Scouts </c:v>
                </c:pt>
              </c:strCache>
            </c:strRef>
          </c:cat>
          <c:val>
            <c:numRef>
              <c:f>Sheet1!$F$2:$F$2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3E-49C8-BBA6-241C8A4A4C54}"/>
            </c:ext>
          </c:extLst>
        </c:ser>
        <c:ser>
          <c:idx val="5"/>
          <c:order val="5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Boy Scouts </c:v>
                </c:pt>
              </c:strCache>
            </c:strRef>
          </c:cat>
          <c:val>
            <c:numRef>
              <c:f>Sheet1!#REF!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3E-49C8-BBA6-241C8A4A4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7265792"/>
        <c:axId val="207267328"/>
      </c:barChart>
      <c:catAx>
        <c:axId val="20726579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207267328"/>
        <c:crosses val="autoZero"/>
        <c:auto val="1"/>
        <c:lblAlgn val="ctr"/>
        <c:lblOffset val="100"/>
        <c:noMultiLvlLbl val="0"/>
      </c:catAx>
      <c:valAx>
        <c:axId val="207267328"/>
        <c:scaling>
          <c:orientation val="maxMin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20726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C9BA05-B0AC-4CA3-9655-40B9545D38E5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D66265C-D8CB-4D79-BC5F-ECFCF7351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50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3F625B-339B-46F1-9671-EDC471C185A5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1B5394-10DC-46FC-A42E-070A0E0A2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7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6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640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16425"/>
            <a:ext cx="5607050" cy="4183063"/>
          </a:xfrm>
          <a:prstGeom prst="rect">
            <a:avLst/>
          </a:prstGeom>
        </p:spPr>
        <p:txBody>
          <a:bodyPr lIns="91430" tIns="45714" rIns="91430" bIns="45714"/>
          <a:lstStyle/>
          <a:p>
            <a:r>
              <a:rPr lang="en-US" dirty="0"/>
              <a:t>For early adopter councils, there is now a selection of recruiting material available. It has been sent to early adopter councils and is on the BSA Brand Center.</a:t>
            </a:r>
          </a:p>
          <a:p>
            <a:endParaRPr lang="en-US" dirty="0"/>
          </a:p>
          <a:p>
            <a:r>
              <a:rPr lang="en-US" dirty="0"/>
              <a:t>This is just first round – and there is more to come.</a:t>
            </a:r>
          </a:p>
          <a:p>
            <a:endParaRPr lang="en-US" dirty="0"/>
          </a:p>
          <a:p>
            <a:r>
              <a:rPr lang="en-US" dirty="0"/>
              <a:t>To be clear – this is NOT the fall recruitment campaign. It’s interim for use by the early adopter units.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lIns="91430" tIns="45714" rIns="91430" bIns="45714"/>
          <a:lstStyle/>
          <a:p>
            <a:fld id="{B76982F6-F1F3-4414-96BD-F498897470A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16425"/>
            <a:ext cx="5607050" cy="4183063"/>
          </a:xfrm>
          <a:prstGeom prst="rect">
            <a:avLst/>
          </a:prstGeom>
        </p:spPr>
        <p:txBody>
          <a:bodyPr lIns="91430" tIns="45714" rIns="91430" bIns="45714"/>
          <a:lstStyle/>
          <a:p>
            <a:r>
              <a:rPr lang="en-US" dirty="0"/>
              <a:t>In addition to the CBS Sunday Morning piece, BSA is continuing to spread the word with placements in major markets. </a:t>
            </a:r>
          </a:p>
          <a:p>
            <a:endParaRPr lang="en-US" dirty="0"/>
          </a:p>
          <a:p>
            <a:r>
              <a:rPr lang="en-US" dirty="0"/>
              <a:t>To date – we’ve had more than 250 million impressions through more than 850 placements.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lIns="91430" tIns="45714" rIns="91430" bIns="45714"/>
          <a:lstStyle/>
          <a:p>
            <a:fld id="{B76982F6-F1F3-4414-96BD-F498897470A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9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7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07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8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97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9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856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4022" y="4483577"/>
            <a:ext cx="5712178" cy="42463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7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12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186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13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186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14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186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88295" y="4421831"/>
            <a:ext cx="5506350" cy="418910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98740" y="8842047"/>
            <a:ext cx="2982606" cy="465455"/>
          </a:xfrm>
          <a:prstGeom prst="rect">
            <a:avLst/>
          </a:prstGeom>
        </p:spPr>
        <p:txBody>
          <a:bodyPr/>
          <a:lstStyle/>
          <a:p>
            <a:fld id="{ADE38B73-3EE3-4D84-B09C-ED5A2E3A2140}" type="slidenum">
              <a:rPr lang="uk-UA" smtClean="0">
                <a:solidFill>
                  <a:prstClr val="black"/>
                </a:solidFill>
                <a:latin typeface="Arial"/>
              </a:rPr>
              <a:pPr/>
              <a:t>15</a:t>
            </a:fld>
            <a:endParaRPr lang="uk-UA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186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31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3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41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7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2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27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34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1EE6A-1F6C-4DDD-87C8-F98B851FD987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1E217-C334-4A76-9946-C4F292E4E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5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pcbsa.org/membership/familyscouting/" TargetMode="External"/><Relationship Id="rId2" Type="http://schemas.openxmlformats.org/officeDocument/2006/relationships/hyperlink" Target="mailto:358familyscouting@scouting.org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9205" y="3657600"/>
            <a:ext cx="6820395" cy="381000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Boy Scouts of America</a:t>
            </a:r>
            <a:br>
              <a:rPr lang="en-US" sz="6000" b="1" dirty="0"/>
            </a:br>
            <a:r>
              <a:rPr lang="en-US" sz="6000" b="1" dirty="0"/>
              <a:t>Family Scouting</a:t>
            </a:r>
            <a:br>
              <a:rPr lang="en-US" sz="6700" b="1" dirty="0"/>
            </a:br>
            <a:r>
              <a:rPr lang="en-US" sz="6700" b="1" dirty="0"/>
              <a:t>  </a:t>
            </a:r>
            <a:r>
              <a:rPr lang="en-US" dirty="0"/>
              <a:t>Serving the whole family </a:t>
            </a:r>
            <a:br>
              <a:rPr lang="en-US" dirty="0"/>
            </a:br>
            <a:r>
              <a:rPr lang="en-US" dirty="0"/>
              <a:t>with </a:t>
            </a:r>
            <a:r>
              <a:rPr lang="en-US" u="sng" dirty="0"/>
              <a:t>all</a:t>
            </a:r>
            <a:r>
              <a:rPr lang="en-US" dirty="0"/>
              <a:t> programs!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2" y="609600"/>
            <a:ext cx="15881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4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" y="1371600"/>
            <a:ext cx="3209925" cy="4087926"/>
          </a:xfrm>
          <a:prstGeom prst="rect">
            <a:avLst/>
          </a:prstGeom>
          <a:pattFill prst="ltUpDiag">
            <a:fgClr>
              <a:srgbClr val="0061CC"/>
            </a:fgClr>
            <a:bgClr>
              <a:srgbClr val="003F87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rtlCol="0" anchor="ctr"/>
          <a:lstStyle/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283582" y="1633369"/>
            <a:ext cx="2979229" cy="38261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05200" y="1551725"/>
            <a:ext cx="5283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91440">
              <a:lnSpc>
                <a:spcPct val="90000"/>
              </a:lnSpc>
              <a:spcAft>
                <a:spcPts val="2400"/>
              </a:spcAft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Families want access to BSA program offerings, 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 a way that fits into their busy lives, to deliver character development and values-based leadership training that Scouting promises. </a:t>
            </a:r>
          </a:p>
          <a:p>
            <a:pPr marL="0" lvl="1" indent="-91440">
              <a:lnSpc>
                <a:spcPct val="90000"/>
              </a:lnSpc>
              <a:spcAft>
                <a:spcPts val="2400"/>
              </a:spcAft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Comprehensive research conducted on this topic, shows there is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receptivity and interest in an expanded program for youth girls. </a:t>
            </a:r>
          </a:p>
          <a:p>
            <a:pPr marL="0" lvl="1" indent="-91440">
              <a:lnSpc>
                <a:spcPct val="90000"/>
              </a:lnSpc>
              <a:spcAft>
                <a:spcPts val="2400"/>
              </a:spcAft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current curriculum for the Cub Scout and Boy Scout programs is deemed relevant for both boys and girls. </a:t>
            </a:r>
          </a:p>
        </p:txBody>
      </p:sp>
    </p:spTree>
    <p:extLst>
      <p:ext uri="{BB962C8B-B14F-4D97-AF65-F5344CB8AC3E}">
        <p14:creationId xmlns:p14="http://schemas.microsoft.com/office/powerpoint/2010/main" val="21970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>
            <a:normAutofit/>
          </a:bodyPr>
          <a:lstStyle/>
          <a:p>
            <a:r>
              <a:rPr lang="en-US" sz="5400" dirty="0"/>
              <a:t>Why is BSA doing this?</a:t>
            </a:r>
          </a:p>
          <a:p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work?</a:t>
            </a:r>
          </a:p>
          <a:p>
            <a:r>
              <a:rPr lang="en-US" sz="5400" dirty="0"/>
              <a:t>What is PPC doing to help?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2" y="609600"/>
            <a:ext cx="15881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6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269453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</a:t>
            </a:r>
            <a:br>
              <a:rPr lang="en-US" sz="4400" dirty="0"/>
            </a:br>
            <a:br>
              <a:rPr lang="en-US" sz="2000" dirty="0"/>
            </a:b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73" name="Slide Number Placeholder 72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89385" y="2007077"/>
            <a:ext cx="8479852" cy="4716760"/>
          </a:xfrm>
          <a:prstGeom prst="rect">
            <a:avLst/>
          </a:prstGeom>
        </p:spPr>
        <p:txBody>
          <a:bodyPr vert="horz" lIns="0" tIns="45720" rIns="18288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BSA National Board Approved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Family Scouting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October 11,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lang="en-US" sz="1000" dirty="0">
              <a:solidFill>
                <a:srgbClr val="081822"/>
              </a:solidFill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Program Rollout: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Early Adopter Girls in Cub Scouts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–  </a:t>
            </a:r>
            <a:r>
              <a:rPr lang="en-US" sz="2800" dirty="0">
                <a:solidFill>
                  <a:srgbClr val="0070C0"/>
                </a:solidFill>
                <a:cs typeface="Times New Roman" pitchFamily="18" charset="0"/>
              </a:rPr>
              <a:t>January 15,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cs typeface="Times New Roman" pitchFamily="18" charset="0"/>
              </a:rPr>
              <a:t>Full Launch of Girls in Cub Scouts – June 1,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800" dirty="0">
                <a:solidFill>
                  <a:srgbClr val="00B050"/>
                </a:solidFill>
                <a:cs typeface="Times New Roman" pitchFamily="18" charset="0"/>
              </a:rPr>
              <a:t>Troop-Age Girls in Scouts – February 1,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59" y="1092677"/>
            <a:ext cx="351028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6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64" y="1"/>
            <a:ext cx="7757736" cy="269453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</a:t>
            </a:r>
            <a:br>
              <a:rPr lang="en-US" sz="4400" dirty="0"/>
            </a:br>
            <a:br>
              <a:rPr lang="en-US" sz="2000" dirty="0"/>
            </a:b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Girls in Cub Scouts - 2018 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73" name="Slide Number Placeholder 72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24264" y="2141240"/>
            <a:ext cx="4938336" cy="4716760"/>
          </a:xfrm>
          <a:prstGeom prst="rect">
            <a:avLst/>
          </a:prstGeom>
        </p:spPr>
        <p:txBody>
          <a:bodyPr vert="horz" lIns="0" tIns="45720" rIns="182880" bIns="45720" rtlCol="0">
            <a:noAutofit/>
          </a:bodyPr>
          <a:lstStyle/>
          <a:p>
            <a:pPr>
              <a:spcBef>
                <a:spcPct val="20000"/>
              </a:spcBef>
              <a:buClr>
                <a:schemeClr val="accent6"/>
              </a:buClr>
              <a:defRPr/>
            </a:pPr>
            <a:r>
              <a:rPr lang="en-US" sz="2400" b="1" dirty="0">
                <a:solidFill>
                  <a:srgbClr val="081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Same</a:t>
            </a:r>
            <a:r>
              <a:rPr lang="en-US" sz="2400" dirty="0">
                <a:solidFill>
                  <a:srgbClr val="081822"/>
                </a:solidFill>
                <a:cs typeface="Times New Roman" pitchFamily="18" charset="0"/>
              </a:rPr>
              <a:t> Program, Awards, Activities, Ranks, Uniforms for all Cub Scouts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itchFamily="18" charset="0"/>
              </a:rPr>
              <a:t>Dens: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81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itchFamily="18" charset="0"/>
              </a:rPr>
              <a:t> Single-gender only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itchFamily="18" charset="0"/>
              </a:rPr>
              <a:t>Packs: Three choices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81822"/>
                </a:solidFill>
                <a:cs typeface="Times New Roman" pitchFamily="18" charset="0"/>
              </a:rPr>
              <a:t>Remain all-boy Pack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cs typeface="Times New Roman" pitchFamily="18" charset="0"/>
              </a:rPr>
              <a:t>Switch to Family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cs typeface="Times New Roman" pitchFamily="18" charset="0"/>
              </a:rPr>
              <a:t> Scouting with</a:t>
            </a:r>
          </a:p>
          <a:p>
            <a:pPr marL="914400" lvl="1" indent="-457200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81822"/>
                </a:solidFill>
                <a:cs typeface="Times New Roman" pitchFamily="18" charset="0"/>
              </a:rPr>
              <a:t>All-boy Dens, and</a:t>
            </a:r>
          </a:p>
          <a:p>
            <a:pPr marL="914400" lvl="1" indent="-457200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cs typeface="Times New Roman" pitchFamily="18" charset="0"/>
              </a:rPr>
              <a:t>All-girl Dens</a:t>
            </a:r>
          </a:p>
          <a:p>
            <a:pPr marL="457200" indent="-457200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81822"/>
                </a:solidFill>
                <a:cs typeface="Times New Roman" pitchFamily="18" charset="0"/>
              </a:rPr>
              <a:t>Form new all-girl Pack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lang="en-US" sz="2400" dirty="0">
              <a:solidFill>
                <a:srgbClr val="081822"/>
              </a:solidFill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0600" y="267464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4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264" y="1"/>
            <a:ext cx="7681536" cy="269453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Girl Troops – February 1, 2019 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73" name="Slide Number Placeholder 72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47758" y="1988928"/>
            <a:ext cx="4529042" cy="4716760"/>
          </a:xfrm>
          <a:prstGeom prst="rect">
            <a:avLst/>
          </a:prstGeom>
        </p:spPr>
        <p:txBody>
          <a:bodyPr vert="horz" lIns="0" tIns="45720" rIns="18288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itchFamily="18" charset="0"/>
              </a:rPr>
              <a:t>SCOUTS BSA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itchFamily="18" charset="0"/>
              </a:rPr>
              <a:t>Same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Program, Awards, Ranks,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800" baseline="0" dirty="0">
                <a:solidFill>
                  <a:srgbClr val="081822"/>
                </a:solidFill>
                <a:cs typeface="Times New Roman" pitchFamily="18" charset="0"/>
              </a:rPr>
              <a:t>Including</a:t>
            </a:r>
            <a:r>
              <a:rPr lang="en-US" sz="2800" dirty="0">
                <a:solidFill>
                  <a:srgbClr val="081822"/>
                </a:solidFill>
                <a:cs typeface="Times New Roman" pitchFamily="18" charset="0"/>
              </a:rPr>
              <a:t> Eagle Scout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800" dirty="0">
                <a:solidFill>
                  <a:srgbClr val="081822"/>
                </a:solidFill>
                <a:cs typeface="Times New Roman" pitchFamily="18" charset="0"/>
              </a:rPr>
              <a:t>(</a:t>
            </a:r>
            <a:r>
              <a:rPr lang="en-US" sz="2800" dirty="0">
                <a:solidFill>
                  <a:srgbClr val="00B050"/>
                </a:solidFill>
                <a:cs typeface="Times New Roman" pitchFamily="18" charset="0"/>
              </a:rPr>
              <a:t>Girl “Eagle Class” date TBD</a:t>
            </a:r>
            <a:r>
              <a:rPr lang="en-US" sz="2800" dirty="0">
                <a:solidFill>
                  <a:srgbClr val="081822"/>
                </a:solidFill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itchFamily="18" charset="0"/>
              </a:rPr>
              <a:t>Single-Gender Troops Only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800" dirty="0">
                <a:solidFill>
                  <a:srgbClr val="081822"/>
                </a:solidFill>
                <a:cs typeface="Times New Roman" pitchFamily="18" charset="0"/>
              </a:rPr>
              <a:t>Not co-ed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No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Girls in Current Troops Start New Troops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6"/>
          <a:stretch/>
        </p:blipFill>
        <p:spPr>
          <a:xfrm rot="5400000">
            <a:off x="5491671" y="1324129"/>
            <a:ext cx="2497016" cy="44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80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090" y="-617248"/>
            <a:ext cx="8217652" cy="269453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br>
              <a:rPr lang="en-US" dirty="0"/>
            </a:br>
            <a:r>
              <a:rPr lang="en-US" dirty="0"/>
              <a:t>One Possibility - </a:t>
            </a:r>
            <a:r>
              <a:rPr lang="en-US" sz="4400" dirty="0"/>
              <a:t>Linked Troops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73" name="Slide Number Placeholder 72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648200" y="1904999"/>
            <a:ext cx="4167540" cy="3931921"/>
          </a:xfrm>
          <a:prstGeom prst="rect">
            <a:avLst/>
          </a:prstGeom>
        </p:spPr>
        <p:txBody>
          <a:bodyPr vert="horz" lIns="0" tIns="45720" rIns="18288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Could have same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Charter Organization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Unit Committee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Must have different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1822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: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81822"/>
                </a:solidFill>
                <a:cs typeface="Times New Roman" pitchFamily="18" charset="0"/>
              </a:rPr>
              <a:t>Scoutmasters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r>
              <a:rPr lang="en-US" sz="2800" dirty="0">
                <a:solidFill>
                  <a:srgbClr val="081822"/>
                </a:solidFill>
                <a:cs typeface="Times New Roman" pitchFamily="18" charset="0"/>
              </a:rPr>
              <a:t>Can coordinate some activities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81822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4274181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23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8A1EE-5BB2-4F90-BC90-FED44B7C3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3"/>
          <a:stretch/>
        </p:blipFill>
        <p:spPr>
          <a:xfrm>
            <a:off x="181388" y="1509569"/>
            <a:ext cx="2760853" cy="4735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F03AC-608C-408D-9947-C991A8ED38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" t="-758" r="1940" b="1627"/>
          <a:stretch/>
        </p:blipFill>
        <p:spPr>
          <a:xfrm>
            <a:off x="6083160" y="1311867"/>
            <a:ext cx="2206733" cy="388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BCF189-F6A4-44E1-9D24-A5E1C44E391D}"/>
              </a:ext>
            </a:extLst>
          </p:cNvPr>
          <p:cNvSpPr txBox="1"/>
          <p:nvPr/>
        </p:nvSpPr>
        <p:spPr>
          <a:xfrm>
            <a:off x="369209" y="0"/>
            <a:ext cx="8256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Franklin Gothic Medium Cond" panose="020B0606030402020204" pitchFamily="34" charset="0"/>
              </a:rPr>
              <a:t>CUB SCOUT RECRUITING MATERIALS AVAILABLE </a:t>
            </a:r>
          </a:p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Franklin Gothic Medium Cond" panose="020B0606030402020204" pitchFamily="34" charset="0"/>
              </a:rPr>
              <a:t>FROM NATIONAL BSA…OTHERS MATERIALS COMING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3C991A-71B2-44E1-966B-6DEED9E0D5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496"/>
          <a:stretch/>
        </p:blipFill>
        <p:spPr>
          <a:xfrm>
            <a:off x="5796930" y="3877163"/>
            <a:ext cx="3347070" cy="245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96BDD0-482D-42FB-B395-358C7E92AC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244" y="1314609"/>
            <a:ext cx="2937658" cy="5055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649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02462C-BD7B-4C50-BF86-DCE238DA0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24"/>
          <a:stretch/>
        </p:blipFill>
        <p:spPr>
          <a:xfrm>
            <a:off x="1" y="0"/>
            <a:ext cx="4011866" cy="3052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CA8DB8-F71F-4ABD-8D2A-DFA663FD9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67" y="-40017"/>
            <a:ext cx="2432213" cy="4336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AD303B-90B0-4CD4-AF55-EB866A291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630"/>
            <a:ext cx="2319863" cy="4644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667BDE-9BE7-4B98-B3C4-9FC2E93709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650" y="-40017"/>
            <a:ext cx="2800350" cy="381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16337F-2C14-4EC4-A66D-81573A81C8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65" t="22546" r="61477" b="31636"/>
          <a:stretch/>
        </p:blipFill>
        <p:spPr>
          <a:xfrm>
            <a:off x="4766111" y="3769984"/>
            <a:ext cx="4369216" cy="3071248"/>
          </a:xfrm>
          <a:prstGeom prst="rect">
            <a:avLst/>
          </a:prstGeom>
        </p:spPr>
      </p:pic>
      <p:sp>
        <p:nvSpPr>
          <p:cNvPr id="17" name="Shape 1542">
            <a:extLst>
              <a:ext uri="{FF2B5EF4-FFF2-40B4-BE49-F238E27FC236}">
                <a16:creationId xmlns:a16="http://schemas.microsoft.com/office/drawing/2014/main" id="{5E74690F-6A81-4A75-BC1A-CCD6AC7C3812}"/>
              </a:ext>
            </a:extLst>
          </p:cNvPr>
          <p:cNvSpPr/>
          <p:nvPr/>
        </p:nvSpPr>
        <p:spPr>
          <a:xfrm>
            <a:off x="2319864" y="2236066"/>
            <a:ext cx="2446247" cy="4621934"/>
          </a:xfrm>
          <a:prstGeom prst="rect">
            <a:avLst/>
          </a:prstGeom>
          <a:solidFill>
            <a:srgbClr val="375068"/>
          </a:solidFill>
          <a:ln>
            <a:noFill/>
          </a:ln>
        </p:spPr>
        <p:txBody>
          <a:bodyPr wrap="square" lIns="45729" tIns="45729" rIns="45729" bIns="45729" anchor="ctr" anchorCtr="0">
            <a:noAutofit/>
          </a:bodyPr>
          <a:lstStyle/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347 MILLION IMPRESSIONS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850+ MEDIA PLACEMENTS</a:t>
            </a:r>
          </a:p>
          <a:p>
            <a:pPr indent="-42332" algn="ctr">
              <a:buClr>
                <a:srgbClr val="000000"/>
              </a:buClr>
              <a:buSzPts val="800"/>
            </a:pPr>
            <a:endParaRPr lang="en-US" sz="2000" dirty="0">
              <a:solidFill>
                <a:schemeClr val="bg1"/>
              </a:solidFill>
              <a:latin typeface="Franklin Gothic Medium Cond" panose="020B0606030402020204" pitchFamily="34" charset="0"/>
              <a:ea typeface="Arial"/>
              <a:cs typeface="Arial"/>
              <a:sym typeface="Arial"/>
            </a:endParaRP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CHICAGO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NEW YORK CITY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BOSTON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PORTLAND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ATLANTA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CHARLESTON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SACRAMENTO</a:t>
            </a:r>
          </a:p>
          <a:p>
            <a:pPr indent="-42332" algn="ctr">
              <a:buClr>
                <a:srgbClr val="000000"/>
              </a:buClr>
              <a:buSzPts val="800"/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  <a:ea typeface="Arial"/>
                <a:cs typeface="Arial"/>
                <a:sym typeface="Arial"/>
              </a:rPr>
              <a:t>MILWAUKEE</a:t>
            </a:r>
          </a:p>
        </p:txBody>
      </p:sp>
    </p:spTree>
    <p:extLst>
      <p:ext uri="{BB962C8B-B14F-4D97-AF65-F5344CB8AC3E}">
        <p14:creationId xmlns:p14="http://schemas.microsoft.com/office/powerpoint/2010/main" val="2432779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3883025" y="6000750"/>
            <a:ext cx="7772400" cy="45719"/>
          </a:xfrm>
        </p:spPr>
        <p:txBody>
          <a:bodyPr>
            <a:normAutofit fontScale="90000"/>
          </a:bodyPr>
          <a:lstStyle/>
          <a:p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762000"/>
            <a:ext cx="6400800" cy="4876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BSA program launch will encompass a fully integrated strategy that spans paid, owned and earned channels. </a:t>
            </a:r>
            <a:r>
              <a:rPr lang="en-US" sz="2000" dirty="0">
                <a:solidFill>
                  <a:schemeClr val="tx1"/>
                </a:solidFill>
              </a:rPr>
              <a:t>(May 2, 2018) </a:t>
            </a:r>
          </a:p>
        </p:txBody>
      </p:sp>
      <p:pic>
        <p:nvPicPr>
          <p:cNvPr id="1026" name="Picture 2" descr="FleurDeLis_SMI_SmallStack_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39" y="2590800"/>
            <a:ext cx="3168522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05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098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>
            <a:normAutofit/>
          </a:bodyPr>
          <a:lstStyle/>
          <a:p>
            <a:r>
              <a:rPr lang="en-US" sz="5400" dirty="0"/>
              <a:t>Why is BSA doing this?</a:t>
            </a:r>
          </a:p>
          <a:p>
            <a:r>
              <a:rPr lang="en-US" sz="5400" dirty="0"/>
              <a:t>How does it work?</a:t>
            </a:r>
          </a:p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PPC doing to help?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2" y="609600"/>
            <a:ext cx="15881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7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nothing new!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810000" cy="2667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38400"/>
            <a:ext cx="3657599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5638800"/>
            <a:ext cx="556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Girls and young women have been in the BSA since 1971!</a:t>
            </a:r>
          </a:p>
        </p:txBody>
      </p:sp>
    </p:spTree>
    <p:extLst>
      <p:ext uri="{BB962C8B-B14F-4D97-AF65-F5344CB8AC3E}">
        <p14:creationId xmlns:p14="http://schemas.microsoft.com/office/powerpoint/2010/main" val="3335495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dirty="0"/>
              <a:t>(12/14/2017)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7467600" cy="4038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Composition: 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Representatives of all 6 Districts = District Champions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Representatives from all relevant PPC Committees</a:t>
            </a:r>
          </a:p>
          <a:p>
            <a:pPr algn="l"/>
            <a:endParaRPr lang="en-US" sz="2600" b="1" dirty="0">
              <a:solidFill>
                <a:schemeClr val="tx1"/>
              </a:solidFill>
            </a:endParaRPr>
          </a:p>
          <a:p>
            <a:pPr algn="l"/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Objectives: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Insure full disclosure of the correct material as it comes from the National Office, through Patriots’ Path Council, to the leaders, chartered organizations, and the public (as necessary).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Insure that all Council and District activities are properly marketed (timing, language, etc.), proper facilities are available, and staff are on hand.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514350" algn="l">
              <a:buFont typeface="+mj-lt"/>
              <a:buAutoNum type="arabicPeriod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312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828799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7467600" cy="3429000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Facilitated “Early Adopter” Cub Scout options for interested packs and scouts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“Program timelines” were created and provided to early adopter Den Leaders to help them complete their ranks for timely advancement.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Provided training resources for leaders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Early Adopter Applications were approved as appropriate (5 Packs).  Pack 165 started girls 1/15 and was the first in NJ!</a:t>
            </a:r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lvl="1" algn="l"/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98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828799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Adopter Packs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7221E-22B3-4C21-8B9D-320C54CC0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5" y="2614064"/>
            <a:ext cx="4903694" cy="3039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207AD4-62E6-41D1-B0AB-5EC929FD9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94" y="4547279"/>
            <a:ext cx="3231315" cy="2158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FC4A8-4C44-4982-B97A-09BB74C1E3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2223" r="16666" b="8889"/>
          <a:stretch/>
        </p:blipFill>
        <p:spPr>
          <a:xfrm>
            <a:off x="5334000" y="1828800"/>
            <a:ext cx="3307515" cy="26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00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7467600" cy="4343400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Font typeface="+mj-lt"/>
              <a:buAutoNum type="arabicPeriod" startAt="2"/>
            </a:pPr>
            <a:r>
              <a:rPr lang="en-US" sz="2400" dirty="0">
                <a:solidFill>
                  <a:schemeClr val="tx1"/>
                </a:solidFill>
              </a:rPr>
              <a:t>Communication is key!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Family Scouting </a:t>
            </a:r>
            <a:r>
              <a:rPr lang="en-US" sz="2200" dirty="0">
                <a:solidFill>
                  <a:schemeClr val="tx1"/>
                </a:solidFill>
              </a:rPr>
              <a:t>(</a:t>
            </a:r>
            <a:r>
              <a:rPr lang="en-US" sz="2200" u="sng" dirty="0">
                <a:solidFill>
                  <a:schemeClr val="tx1"/>
                </a:solidFill>
                <a:hlinkClick r:id="rId2"/>
              </a:rPr>
              <a:t>358familyscouting@scouting.org</a:t>
            </a:r>
            <a:r>
              <a:rPr lang="en-US" sz="2200" u="sng" dirty="0">
                <a:solidFill>
                  <a:schemeClr val="tx1"/>
                </a:solidFill>
              </a:rPr>
              <a:t>) </a:t>
            </a:r>
            <a:r>
              <a:rPr lang="en-US" sz="2200" b="1" dirty="0">
                <a:solidFill>
                  <a:schemeClr val="tx1"/>
                </a:solidFill>
              </a:rPr>
              <a:t>e-mail address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has been established and publicized for questions and communications from PPC units, and others. 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Family Scouting web page</a:t>
            </a:r>
            <a:r>
              <a:rPr lang="en-US" sz="2200" dirty="0">
                <a:solidFill>
                  <a:schemeClr val="tx1"/>
                </a:solidFill>
              </a:rPr>
              <a:t> has been set up, and is constantly updated as part of the Membership page of PPCBSA.org (</a:t>
            </a:r>
            <a:r>
              <a:rPr lang="en-US" sz="2200" dirty="0">
                <a:solidFill>
                  <a:schemeClr val="tx1"/>
                </a:solidFill>
                <a:hlinkClick r:id="rId3"/>
              </a:rPr>
              <a:t>https://ppcbsa.org/membership/familyscouting/</a:t>
            </a:r>
            <a:r>
              <a:rPr lang="en-US" sz="2200" dirty="0">
                <a:solidFill>
                  <a:schemeClr val="tx1"/>
                </a:solidFill>
              </a:rPr>
              <a:t>)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National BeAScout.org website </a:t>
            </a:r>
            <a:r>
              <a:rPr lang="en-US" sz="2200" dirty="0">
                <a:solidFill>
                  <a:schemeClr val="tx1"/>
                </a:solidFill>
              </a:rPr>
              <a:t>is updated to indicate Family Packs as they declare themselves.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Family Scouting Presentations </a:t>
            </a:r>
            <a:r>
              <a:rPr lang="en-US" sz="2200" dirty="0">
                <a:solidFill>
                  <a:schemeClr val="tx1"/>
                </a:solidFill>
              </a:rPr>
              <a:t>were conducted at PPC Annual Meeting, all District Alumni Gatherings, President’s Council Meeting, District Roundtables.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Tradeshow of Scouting</a:t>
            </a:r>
            <a:r>
              <a:rPr lang="en-US" sz="2200" dirty="0">
                <a:solidFill>
                  <a:schemeClr val="tx1"/>
                </a:solidFill>
              </a:rPr>
              <a:t>, will include two presentations and have Family Scouting Tables on both the Tradeshow and Cub EXPO sides.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 algn="l"/>
            <a:endParaRPr lang="en-US" sz="20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514350" algn="l">
              <a:buFont typeface="+mj-lt"/>
              <a:buAutoNum type="arabicPeriod" startAt="2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2"/>
            </a:pPr>
            <a:endParaRPr lang="en-US" dirty="0"/>
          </a:p>
          <a:p>
            <a:pPr lvl="1" algn="l"/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514350" indent="-514350" algn="l">
              <a:buFont typeface="+mj-lt"/>
              <a:buAutoNum type="arabicPeriod" startAt="2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2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9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7924800" cy="4191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3a.  Council Committees are participating 	through their representatives.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Advancement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Electives Extravaganza was</a:t>
            </a:r>
          </a:p>
          <a:p>
            <a:pPr marL="1371600" lvl="2" algn="l"/>
            <a:r>
              <a:rPr lang="en-US" dirty="0">
                <a:solidFill>
                  <a:schemeClr val="tx1"/>
                </a:solidFill>
              </a:rPr>
              <a:t>directly communicated to</a:t>
            </a:r>
          </a:p>
          <a:p>
            <a:pPr marL="1371600" lvl="2" algn="l"/>
            <a:r>
              <a:rPr lang="en-US" dirty="0">
                <a:solidFill>
                  <a:schemeClr val="tx1"/>
                </a:solidFill>
              </a:rPr>
              <a:t>all Early Adopter Den Leaders,</a:t>
            </a:r>
          </a:p>
          <a:p>
            <a:pPr marL="1371600" lvl="2" algn="l"/>
            <a:r>
              <a:rPr lang="en-US" dirty="0">
                <a:solidFill>
                  <a:schemeClr val="tx1"/>
                </a:solidFill>
              </a:rPr>
              <a:t>with availability assured to</a:t>
            </a:r>
          </a:p>
          <a:p>
            <a:pPr marL="1371600" lvl="2" algn="l"/>
            <a:r>
              <a:rPr lang="en-US" dirty="0">
                <a:solidFill>
                  <a:schemeClr val="tx1"/>
                </a:solidFill>
              </a:rPr>
              <a:t>their girls.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lvl="1" algn="l"/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5130F-2B6C-4022-8FAE-41BD391F9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08" y="3733799"/>
            <a:ext cx="2664092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66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br>
              <a:rPr lang="en-US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7924800" cy="41910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3b.  Council Committees are participating 	through their representatives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Camping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Cub Scout Summer Program flyers were revised to  be “gender-neutral.”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Spring-recruited girls can attend camp as Cub Scouts, with girls in all-girl Dens, as they have in the past with Wildflowers.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Training</a:t>
            </a:r>
          </a:p>
          <a:p>
            <a:pPr lvl="3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Training Workshops were held in January and February 2018 including Cub Scout Leader Position-Specific training, Timeline Training, and Youth Protection Training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lvl="1" algn="l"/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5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br>
              <a:rPr lang="en-US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057400"/>
            <a:ext cx="7924800" cy="4191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3b.  Council Committees are participating 	through their representatives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Membership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Cub Scout recruiting materials were revised to be “gender-neutral.”  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Membership Breakfast on 4/7/18 included Family Scouting </a:t>
            </a:r>
          </a:p>
          <a:p>
            <a:pPr marL="1828800" lvl="3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Cub Scout Spring recruiting can include girls, who can start in new rank as soon as school is out.</a:t>
            </a:r>
          </a:p>
          <a:p>
            <a:pPr lvl="3" algn="l"/>
            <a:endParaRPr lang="en-US" dirty="0">
              <a:solidFill>
                <a:schemeClr val="tx1"/>
              </a:solidFill>
            </a:endParaRP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lvl="1" algn="l"/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3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577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7772400" cy="4038600"/>
          </a:xfrm>
        </p:spPr>
        <p:txBody>
          <a:bodyPr>
            <a:normAutofit fontScale="92500" lnSpcReduction="10000"/>
          </a:bodyPr>
          <a:lstStyle/>
          <a:p>
            <a:pPr marL="514350" indent="-514350" algn="l">
              <a:buFont typeface="+mj-lt"/>
              <a:buAutoNum type="arabicPeriod" startAt="4"/>
            </a:pPr>
            <a:r>
              <a:rPr lang="en-US" sz="2400" dirty="0">
                <a:solidFill>
                  <a:schemeClr val="tx1"/>
                </a:solidFill>
              </a:rPr>
              <a:t>Full launch of Girl Cub Scout Program came on June 1, 2018 with Spring recruiting underway.</a:t>
            </a:r>
            <a:endParaRPr lang="en-US" sz="180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Timeline was created for bringing additional girls into Cub Scouting for the full launch.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Letter was distributed about Pack choices for 2018-19, along with “2018-2019 Cub Scout Pack Designation Form” for Packs to declare whether they will be all-boy, Family Packs, or need info on all-girl Packs. 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Commissioners and District Champions encouraged return of the Pack Designation forms.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District Champions and Professional Staff are prepared for any all-girl Pack requests we might receive.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lvl="1" algn="l"/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741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67639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Patriots’ Path Council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Scouting Committee</a:t>
            </a:r>
            <a:br>
              <a:rPr lang="en-US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7772400" cy="4038600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 startAt="5"/>
            </a:pPr>
            <a:r>
              <a:rPr lang="en-US" sz="2400" dirty="0">
                <a:solidFill>
                  <a:schemeClr val="tx1"/>
                </a:solidFill>
              </a:rPr>
              <a:t>Scouts BSA Troops for girls-only started on February 1, 2019.  </a:t>
            </a:r>
            <a:endParaRPr lang="en-US" sz="180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Timeline has been  created for starting Girl Troops, so they could be up and running to receive AOL crossover Girls in February, 2019.  These new Troops recruited girls from 11-17.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Training for new girl youth leaders was offered in October 2018.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District Champions to look at possible Chartering Organizations for new Girl Troops.</a:t>
            </a:r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lvl="1" algn="l"/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5143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4350" indent="-514350" algn="l">
              <a:buFont typeface="+mj-lt"/>
              <a:buAutoNum type="arabicPeriod" startAt="4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034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Ques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Questi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 result for Ques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2738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5342" y="3429000"/>
            <a:ext cx="4153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Mary Ruth Lareau, PPC VP Family Scouting</a:t>
            </a:r>
          </a:p>
          <a:p>
            <a:r>
              <a:rPr lang="en-US" dirty="0"/>
              <a:t>Email:  Maryruthlareau@aol.com</a:t>
            </a:r>
          </a:p>
        </p:txBody>
      </p:sp>
    </p:spTree>
    <p:extLst>
      <p:ext uri="{BB962C8B-B14F-4D97-AF65-F5344CB8AC3E}">
        <p14:creationId xmlns:p14="http://schemas.microsoft.com/office/powerpoint/2010/main" val="5460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4D347-1173-46C5-9576-419B777C8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"/>
          <a:stretch/>
        </p:blipFill>
        <p:spPr>
          <a:xfrm>
            <a:off x="3886200" y="457200"/>
            <a:ext cx="377647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85801" y="22098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Cub Scout sisters</a:t>
            </a:r>
          </a:p>
          <a:p>
            <a:r>
              <a:rPr lang="en-US" sz="2800" dirty="0"/>
              <a:t>have been tagging </a:t>
            </a:r>
          </a:p>
          <a:p>
            <a:r>
              <a:rPr lang="en-US" sz="2800" dirty="0"/>
              <a:t>along since 1930…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7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1" y="2209800"/>
            <a:ext cx="297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…and they have wondered why they can’t get the awards their brothers earn!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0710" y="1412254"/>
            <a:ext cx="4934036" cy="36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5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051175"/>
          </a:xfrm>
        </p:spPr>
        <p:txBody>
          <a:bodyPr>
            <a:normAutofit/>
          </a:bodyPr>
          <a:lstStyle/>
          <a:p>
            <a:r>
              <a:rPr lang="en-US" sz="5400" b="1" dirty="0"/>
              <a:t>2017 Family Scouting </a:t>
            </a:r>
            <a:br>
              <a:rPr lang="en-US" sz="5400" b="1" dirty="0"/>
            </a:br>
            <a:r>
              <a:rPr lang="en-US" sz="5400" b="1" dirty="0"/>
              <a:t>Receptivity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2" y="609600"/>
            <a:ext cx="158810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9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/>
          <p:nvPr>
            <p:extLst/>
          </p:nvPr>
        </p:nvGraphicFramePr>
        <p:xfrm>
          <a:off x="3519228" y="3482215"/>
          <a:ext cx="2232757" cy="215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0323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 SCOUT PROGRAM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/>
              <a:t>Overall, </a:t>
            </a:r>
            <a:r>
              <a:rPr lang="en-US" sz="2400" u="sng" dirty="0"/>
              <a:t>families not currently involved in Scouting </a:t>
            </a:r>
            <a:r>
              <a:rPr lang="en-US" sz="2400" i="1" dirty="0"/>
              <a:t>as well as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u="sng" dirty="0"/>
              <a:t>current Scouting families</a:t>
            </a:r>
            <a:r>
              <a:rPr lang="en-US" sz="2400" dirty="0"/>
              <a:t> indicate high interest in having their </a:t>
            </a:r>
            <a:br>
              <a:rPr lang="en-US" sz="2400" dirty="0"/>
            </a:br>
            <a:r>
              <a:rPr lang="en-US" sz="2400" dirty="0"/>
              <a:t>daughters in the Cub Scout program.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88B06-1469-4040-9F4C-F318B77007E7}"/>
              </a:ext>
            </a:extLst>
          </p:cNvPr>
          <p:cNvSpPr txBox="1"/>
          <p:nvPr/>
        </p:nvSpPr>
        <p:spPr>
          <a:xfrm>
            <a:off x="0" y="6443790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</a:rPr>
              <a:t>2017 Family Scouting Receptivity Study   |   Research &amp; Strategy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527824"/>
            <a:ext cx="1770974" cy="2206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6515495" y="5552142"/>
            <a:ext cx="149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Interest in Cub Scout Program for daughter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3956857" y="5552142"/>
            <a:ext cx="13574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Likelihood of parents to get sons involved </a:t>
            </a:r>
            <a:br>
              <a:rPr lang="en-US" sz="900" dirty="0"/>
            </a:br>
            <a:r>
              <a:rPr lang="en-US" sz="900" dirty="0"/>
              <a:t>in Cub Scouts</a:t>
            </a:r>
          </a:p>
        </p:txBody>
      </p:sp>
      <p:graphicFrame>
        <p:nvGraphicFramePr>
          <p:cNvPr id="32" name="Chart 31"/>
          <p:cNvGraphicFramePr/>
          <p:nvPr>
            <p:extLst/>
          </p:nvPr>
        </p:nvGraphicFramePr>
        <p:xfrm>
          <a:off x="6145741" y="3477787"/>
          <a:ext cx="2232757" cy="215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4229414" y="4290542"/>
            <a:ext cx="76925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88%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</a:rPr>
              <a:t>Likely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6877494" y="4290542"/>
            <a:ext cx="76925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68%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</a:rPr>
              <a:t>Interested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142" y="3725755"/>
            <a:ext cx="1206128" cy="430887"/>
            <a:chOff x="-1722004" y="2344761"/>
            <a:chExt cx="1206128" cy="430887"/>
          </a:xfrm>
        </p:grpSpPr>
        <p:sp>
          <p:nvSpPr>
            <p:cNvPr id="4" name="Rectangle 3"/>
            <p:cNvSpPr/>
            <p:nvPr/>
          </p:nvSpPr>
          <p:spPr>
            <a:xfrm>
              <a:off x="-1722004" y="2430896"/>
              <a:ext cx="103909" cy="1039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1638299" y="2344761"/>
              <a:ext cx="11224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Extremely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likely/interested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46142" y="4280418"/>
            <a:ext cx="103909" cy="1039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29847" y="4194283"/>
            <a:ext cx="112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Very </a:t>
            </a:r>
            <a:br>
              <a:rPr lang="en-US" sz="11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likely/interested</a:t>
            </a:r>
          </a:p>
        </p:txBody>
      </p:sp>
      <p:sp>
        <p:nvSpPr>
          <p:cNvPr id="46" name="Content Placeholder 8"/>
          <p:cNvSpPr>
            <a:spLocks noGrp="1"/>
          </p:cNvSpPr>
          <p:nvPr>
            <p:ph idx="1"/>
          </p:nvPr>
        </p:nvSpPr>
        <p:spPr>
          <a:xfrm>
            <a:off x="446141" y="2575339"/>
            <a:ext cx="4279127" cy="37932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Parents of Daughters: 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Parents are not currently involved in Scouting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0E3A60-45E6-4807-8728-1B3389769D38}"/>
              </a:ext>
            </a:extLst>
          </p:cNvPr>
          <p:cNvSpPr/>
          <p:nvPr/>
        </p:nvSpPr>
        <p:spPr>
          <a:xfrm>
            <a:off x="353262" y="3059496"/>
            <a:ext cx="4926827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How likely would you be to get your daughter(s) and son(s) age 5-10 involved </a:t>
            </a:r>
            <a:br>
              <a:rPr lang="en-US" sz="1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the program as described above?</a:t>
            </a:r>
          </a:p>
        </p:txBody>
      </p:sp>
      <p:sp>
        <p:nvSpPr>
          <p:cNvPr id="48" name="Content Placeholder 8"/>
          <p:cNvSpPr txBox="1">
            <a:spLocks/>
          </p:cNvSpPr>
          <p:nvPr/>
        </p:nvSpPr>
        <p:spPr>
          <a:xfrm>
            <a:off x="5976626" y="2575339"/>
            <a:ext cx="3274938" cy="379326"/>
          </a:xfrm>
          <a:prstGeom prst="rect">
            <a:avLst/>
          </a:prstGeom>
        </p:spPr>
        <p:txBody>
          <a:bodyPr vert="horz" lIns="0" tIns="45720" rIns="18288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 sz="24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75000"/>
              <a:buFont typeface="Arial" pitchFamily="34" charset="0"/>
              <a:buChar char="•"/>
              <a:tabLst/>
              <a:defRPr sz="24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2pPr>
            <a:lvl3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85000"/>
              <a:buFont typeface="Arial" panose="020B0604020202020204" pitchFamily="34" charset="0"/>
              <a:buChar char="•"/>
              <a:tabLst/>
              <a:defRPr sz="18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3pPr>
            <a:lvl4pPr marL="685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4pPr>
            <a:lvl5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16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Parents of Daughters: 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Parents are currently involved in Scouting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0E3A60-45E6-4807-8728-1B3389769D38}"/>
              </a:ext>
            </a:extLst>
          </p:cNvPr>
          <p:cNvSpPr/>
          <p:nvPr/>
        </p:nvSpPr>
        <p:spPr>
          <a:xfrm>
            <a:off x="5893964" y="3059496"/>
            <a:ext cx="26265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How interested would you be in the Cub Scout program for your daughter if offered by Boy Scouts of America?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46142" y="4686406"/>
            <a:ext cx="1206128" cy="430887"/>
            <a:chOff x="-1722004" y="2344761"/>
            <a:chExt cx="1206128" cy="430887"/>
          </a:xfrm>
        </p:grpSpPr>
        <p:sp>
          <p:nvSpPr>
            <p:cNvPr id="51" name="Rectangle 50"/>
            <p:cNvSpPr/>
            <p:nvPr/>
          </p:nvSpPr>
          <p:spPr>
            <a:xfrm>
              <a:off x="-1722004" y="2430896"/>
              <a:ext cx="103909" cy="10390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638299" y="2344761"/>
              <a:ext cx="11224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Somewhat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likely/interested</a:t>
              </a:r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5762689" y="2575339"/>
            <a:ext cx="0" cy="37526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Chart 59"/>
          <p:cNvGraphicFramePr/>
          <p:nvPr>
            <p:extLst/>
          </p:nvPr>
        </p:nvGraphicFramePr>
        <p:xfrm>
          <a:off x="1641564" y="3482215"/>
          <a:ext cx="2232757" cy="215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2079193" y="5552142"/>
            <a:ext cx="13574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Likelihood of parents to get daughters involved in Cub Scouts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2368817" y="4290542"/>
            <a:ext cx="76925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90%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</a:rPr>
              <a:t>Likely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/>
          <p:nvPr>
            <p:extLst/>
          </p:nvPr>
        </p:nvGraphicFramePr>
        <p:xfrm>
          <a:off x="2144047" y="3125327"/>
          <a:ext cx="2971800" cy="287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8443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 SCOUT PROGRAM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Three-quarters of </a:t>
            </a:r>
            <a:r>
              <a:rPr lang="en-US" sz="2400" u="sng" dirty="0"/>
              <a:t>unit leaders</a:t>
            </a:r>
            <a:r>
              <a:rPr lang="en-US" sz="2400" dirty="0"/>
              <a:t>, and </a:t>
            </a:r>
            <a:r>
              <a:rPr lang="en-US" sz="2400" u="sng" dirty="0"/>
              <a:t>those who have earned their Eagle Scout award</a:t>
            </a:r>
            <a:r>
              <a:rPr lang="en-US" sz="2400" dirty="0"/>
              <a:t>, are extremely or somewhat interested in the Cub Scout program for their daughters.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88B06-1469-4040-9F4C-F318B77007E7}"/>
              </a:ext>
            </a:extLst>
          </p:cNvPr>
          <p:cNvSpPr txBox="1"/>
          <p:nvPr/>
        </p:nvSpPr>
        <p:spPr>
          <a:xfrm>
            <a:off x="0" y="6443790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</a:rPr>
              <a:t>2017 Family Scouting Receptivity Study   |   Research &amp; Strategy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527824"/>
            <a:ext cx="1770974" cy="2206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0E3A60-45E6-4807-8728-1B3389769D38}"/>
              </a:ext>
            </a:extLst>
          </p:cNvPr>
          <p:cNvSpPr/>
          <p:nvPr/>
        </p:nvSpPr>
        <p:spPr>
          <a:xfrm>
            <a:off x="392043" y="2548635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How interested would you be in the Cub Scout program for your daughter if offered by Boy Scouts of America?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4631465" y="5883285"/>
            <a:ext cx="426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Unit leaders (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Cubmasters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, Den leaders, Scoutmasters) </a:t>
            </a:r>
            <a:br>
              <a:rPr lang="en-US" sz="9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n=5,079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2951198" y="5883285"/>
            <a:ext cx="135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NESA</a:t>
            </a:r>
            <a:br>
              <a:rPr lang="en-US" sz="9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n=1,088</a:t>
            </a:r>
            <a:endParaRPr lang="en-US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32" name="Chart 31"/>
          <p:cNvGraphicFramePr/>
          <p:nvPr>
            <p:extLst/>
          </p:nvPr>
        </p:nvGraphicFramePr>
        <p:xfrm>
          <a:off x="5275770" y="3120899"/>
          <a:ext cx="2971800" cy="287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3258022" y="4290542"/>
            <a:ext cx="76925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76%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</a:rPr>
              <a:t>Interested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6377045" y="4290542"/>
            <a:ext cx="76925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74%</a:t>
            </a:r>
          </a:p>
          <a:p>
            <a:pPr algn="ctr"/>
            <a:r>
              <a:rPr lang="en-US" sz="1050" dirty="0">
                <a:solidFill>
                  <a:schemeClr val="accent1"/>
                </a:solidFill>
              </a:rPr>
              <a:t>Interested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6142" y="3725755"/>
            <a:ext cx="875910" cy="430887"/>
            <a:chOff x="-1722004" y="2344761"/>
            <a:chExt cx="875910" cy="430887"/>
          </a:xfrm>
        </p:grpSpPr>
        <p:sp>
          <p:nvSpPr>
            <p:cNvPr id="4" name="Rectangle 3"/>
            <p:cNvSpPr/>
            <p:nvPr/>
          </p:nvSpPr>
          <p:spPr>
            <a:xfrm>
              <a:off x="-1722004" y="2430896"/>
              <a:ext cx="103909" cy="1039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1638299" y="2344761"/>
              <a:ext cx="7922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Extremely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interested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6142" y="4194283"/>
            <a:ext cx="875910" cy="430887"/>
            <a:chOff x="-1722004" y="2344761"/>
            <a:chExt cx="875910" cy="430887"/>
          </a:xfrm>
        </p:grpSpPr>
        <p:sp>
          <p:nvSpPr>
            <p:cNvPr id="44" name="Rectangle 43"/>
            <p:cNvSpPr/>
            <p:nvPr/>
          </p:nvSpPr>
          <p:spPr>
            <a:xfrm>
              <a:off x="-1722004" y="2430896"/>
              <a:ext cx="103909" cy="10390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1638299" y="2344761"/>
              <a:ext cx="7922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Somewhat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interested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67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3753845333"/>
              </p:ext>
            </p:extLst>
          </p:nvPr>
        </p:nvGraphicFramePr>
        <p:xfrm>
          <a:off x="3519228" y="3482215"/>
          <a:ext cx="2232757" cy="215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199"/>
            <a:ext cx="8610600" cy="17907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SCOUT PROGRAM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u="sng" dirty="0"/>
              <a:t>Parents of girls aged 11-16</a:t>
            </a:r>
            <a:r>
              <a:rPr lang="en-US" sz="2400" dirty="0"/>
              <a:t>, who do not currently have a child </a:t>
            </a:r>
            <a:br>
              <a:rPr lang="en-US" sz="2400" dirty="0"/>
            </a:br>
            <a:r>
              <a:rPr lang="en-US" sz="2400" dirty="0"/>
              <a:t>in the Boy Scout program, indicate a high likelihood of joining.   </a:t>
            </a:r>
            <a:br>
              <a:rPr lang="en-US" sz="2400" dirty="0"/>
            </a:br>
            <a:r>
              <a:rPr lang="en-US" sz="2400" u="sng" dirty="0"/>
              <a:t>Girls aged 11 -16 </a:t>
            </a:r>
            <a:r>
              <a:rPr lang="en-US" sz="2400" dirty="0"/>
              <a:t>also indicate a high likelihood of joining.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88B06-1469-4040-9F4C-F318B77007E7}"/>
              </a:ext>
            </a:extLst>
          </p:cNvPr>
          <p:cNvSpPr txBox="1"/>
          <p:nvPr/>
        </p:nvSpPr>
        <p:spPr>
          <a:xfrm>
            <a:off x="0" y="6443790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</a:rPr>
              <a:t>2017 Family Scouting Receptivity Study   |   Research &amp; Strategy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527824"/>
            <a:ext cx="1770974" cy="2206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6515495" y="5552142"/>
            <a:ext cx="1493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Girls</a:t>
            </a:r>
            <a:br>
              <a:rPr lang="en-US" sz="900" dirty="0"/>
            </a:br>
            <a:r>
              <a:rPr lang="en-US" sz="900" dirty="0"/>
              <a:t>n=567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3956857" y="5552142"/>
            <a:ext cx="135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Parents of girls</a:t>
            </a:r>
            <a:br>
              <a:rPr lang="en-US" sz="900" dirty="0"/>
            </a:br>
            <a:r>
              <a:rPr lang="en-US" sz="900" dirty="0"/>
              <a:t>n=550</a:t>
            </a:r>
          </a:p>
        </p:txBody>
      </p:sp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2765223919"/>
              </p:ext>
            </p:extLst>
          </p:nvPr>
        </p:nvGraphicFramePr>
        <p:xfrm>
          <a:off x="6145741" y="3477787"/>
          <a:ext cx="2232757" cy="215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46142" y="3725755"/>
            <a:ext cx="875910" cy="430887"/>
            <a:chOff x="-1722004" y="2344761"/>
            <a:chExt cx="875910" cy="430887"/>
          </a:xfrm>
        </p:grpSpPr>
        <p:sp>
          <p:nvSpPr>
            <p:cNvPr id="4" name="Rectangle 3"/>
            <p:cNvSpPr/>
            <p:nvPr/>
          </p:nvSpPr>
          <p:spPr>
            <a:xfrm>
              <a:off x="-1722004" y="2430896"/>
              <a:ext cx="103909" cy="1039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1638299" y="2344761"/>
              <a:ext cx="7922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Extremely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likely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6142" y="4194283"/>
            <a:ext cx="564927" cy="430887"/>
            <a:chOff x="-1722004" y="2344761"/>
            <a:chExt cx="564927" cy="430887"/>
          </a:xfrm>
        </p:grpSpPr>
        <p:sp>
          <p:nvSpPr>
            <p:cNvPr id="44" name="Rectangle 43"/>
            <p:cNvSpPr/>
            <p:nvPr/>
          </p:nvSpPr>
          <p:spPr>
            <a:xfrm>
              <a:off x="-1722004" y="2430896"/>
              <a:ext cx="103909" cy="10390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1638299" y="2344761"/>
              <a:ext cx="4812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Very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likely</a:t>
              </a:r>
            </a:p>
          </p:txBody>
        </p:sp>
      </p:grpSp>
      <p:sp>
        <p:nvSpPr>
          <p:cNvPr id="46" name="Content Placeholder 8"/>
          <p:cNvSpPr>
            <a:spLocks noGrp="1"/>
          </p:cNvSpPr>
          <p:nvPr>
            <p:ph idx="1"/>
          </p:nvPr>
        </p:nvSpPr>
        <p:spPr>
          <a:xfrm>
            <a:off x="446141" y="2575339"/>
            <a:ext cx="4279127" cy="37932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Parents: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0E3A60-45E6-4807-8728-1B3389769D38}"/>
              </a:ext>
            </a:extLst>
          </p:cNvPr>
          <p:cNvSpPr/>
          <p:nvPr/>
        </p:nvSpPr>
        <p:spPr>
          <a:xfrm>
            <a:off x="353262" y="2907189"/>
            <a:ext cx="4926827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11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How likely would you be to get your son(s) and daughter(s) age 11-16 involved in the program as described above?</a:t>
            </a:r>
          </a:p>
        </p:txBody>
      </p:sp>
      <p:sp>
        <p:nvSpPr>
          <p:cNvPr id="48" name="Content Placeholder 8"/>
          <p:cNvSpPr txBox="1">
            <a:spLocks/>
          </p:cNvSpPr>
          <p:nvPr/>
        </p:nvSpPr>
        <p:spPr>
          <a:xfrm>
            <a:off x="5976626" y="2575339"/>
            <a:ext cx="3274938" cy="379326"/>
          </a:xfrm>
          <a:prstGeom prst="rect">
            <a:avLst/>
          </a:prstGeom>
        </p:spPr>
        <p:txBody>
          <a:bodyPr vert="horz" lIns="0" tIns="45720" rIns="18288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 sz="24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75000"/>
              <a:buFont typeface="Arial" pitchFamily="34" charset="0"/>
              <a:buChar char="•"/>
              <a:tabLst/>
              <a:defRPr sz="24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2pPr>
            <a:lvl3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85000"/>
              <a:buFont typeface="Arial" panose="020B0604020202020204" pitchFamily="34" charset="0"/>
              <a:buChar char="•"/>
              <a:tabLst/>
              <a:defRPr sz="18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3pPr>
            <a:lvl4pPr marL="685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4pPr>
            <a:lvl5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16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Girls ages 11-16: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20E3A60-45E6-4807-8728-1B3389769D38}"/>
              </a:ext>
            </a:extLst>
          </p:cNvPr>
          <p:cNvSpPr/>
          <p:nvPr/>
        </p:nvSpPr>
        <p:spPr>
          <a:xfrm>
            <a:off x="5893964" y="2867462"/>
            <a:ext cx="26265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>
                    <a:lumMod val="75000"/>
                  </a:schemeClr>
                </a:solidFill>
              </a:rPr>
              <a:t>How likely would you be to get involved in the program as described above?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446142" y="4686406"/>
            <a:ext cx="909572" cy="430887"/>
            <a:chOff x="-1722004" y="2344761"/>
            <a:chExt cx="909572" cy="430887"/>
          </a:xfrm>
        </p:grpSpPr>
        <p:sp>
          <p:nvSpPr>
            <p:cNvPr id="51" name="Rectangle 50"/>
            <p:cNvSpPr/>
            <p:nvPr/>
          </p:nvSpPr>
          <p:spPr>
            <a:xfrm>
              <a:off x="-1722004" y="2430896"/>
              <a:ext cx="103909" cy="10390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638299" y="2344761"/>
              <a:ext cx="82586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Somewhat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likely</a:t>
              </a:r>
            </a:p>
          </p:txBody>
        </p:sp>
      </p:grpSp>
      <p:cxnSp>
        <p:nvCxnSpPr>
          <p:cNvPr id="59" name="Straight Connector 58"/>
          <p:cNvCxnSpPr/>
          <p:nvPr/>
        </p:nvCxnSpPr>
        <p:spPr>
          <a:xfrm>
            <a:off x="5762689" y="2575339"/>
            <a:ext cx="0" cy="37526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Chart 59"/>
          <p:cNvGraphicFramePr/>
          <p:nvPr>
            <p:extLst>
              <p:ext uri="{D42A27DB-BD31-4B8C-83A1-F6EECF244321}">
                <p14:modId xmlns:p14="http://schemas.microsoft.com/office/powerpoint/2010/main" val="3541166831"/>
              </p:ext>
            </p:extLst>
          </p:nvPr>
        </p:nvGraphicFramePr>
        <p:xfrm>
          <a:off x="1641564" y="3482215"/>
          <a:ext cx="2232757" cy="215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2079193" y="5552142"/>
            <a:ext cx="135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/>
              <a:t>Parents of boys</a:t>
            </a:r>
            <a:br>
              <a:rPr lang="en-US" sz="900" dirty="0"/>
            </a:br>
            <a:r>
              <a:rPr lang="en-US" sz="900" dirty="0"/>
              <a:t>n=129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2134000" y="4301792"/>
            <a:ext cx="123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84%</a:t>
            </a:r>
          </a:p>
          <a:p>
            <a:pPr algn="ctr"/>
            <a:r>
              <a:rPr lang="en-US" sz="1000" dirty="0">
                <a:solidFill>
                  <a:schemeClr val="accent1"/>
                </a:solidFill>
              </a:rPr>
              <a:t>Likely</a:t>
            </a:r>
            <a:endParaRPr lang="en-US" sz="800" dirty="0">
              <a:solidFill>
                <a:schemeClr val="accent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4020664" y="4301792"/>
            <a:ext cx="123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87%</a:t>
            </a:r>
          </a:p>
          <a:p>
            <a:pPr algn="ctr"/>
            <a:r>
              <a:rPr lang="en-US" sz="1000" dirty="0">
                <a:solidFill>
                  <a:schemeClr val="accent1"/>
                </a:solidFill>
              </a:rPr>
              <a:t>Likely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6618342" y="4301792"/>
            <a:ext cx="123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90%</a:t>
            </a:r>
          </a:p>
          <a:p>
            <a:pPr algn="ctr"/>
            <a:r>
              <a:rPr lang="en-US" sz="1000" dirty="0">
                <a:solidFill>
                  <a:schemeClr val="accent1"/>
                </a:solidFill>
              </a:rPr>
              <a:t>Likely</a:t>
            </a:r>
          </a:p>
        </p:txBody>
      </p:sp>
    </p:spTree>
    <p:extLst>
      <p:ext uri="{BB962C8B-B14F-4D97-AF65-F5344CB8AC3E}">
        <p14:creationId xmlns:p14="http://schemas.microsoft.com/office/powerpoint/2010/main" val="1087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C52ABF62-B594-4F59-AF73-DA9361E7081E}"/>
              </a:ext>
            </a:extLst>
          </p:cNvPr>
          <p:cNvGraphicFramePr/>
          <p:nvPr>
            <p:extLst/>
          </p:nvPr>
        </p:nvGraphicFramePr>
        <p:xfrm>
          <a:off x="1537289" y="3577295"/>
          <a:ext cx="2365766" cy="275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5468992" y="5512780"/>
            <a:ext cx="42604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Boy Scouts opposed </a:t>
            </a:r>
            <a:br>
              <a:rPr lang="en-US" sz="9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to program expansion </a:t>
            </a:r>
            <a:br>
              <a:rPr lang="en-US" sz="9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n =229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42" y="467113"/>
            <a:ext cx="8232191" cy="179070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SCOUT PROGRAM</a:t>
            </a:r>
            <a:br>
              <a:rPr lang="en-US" sz="2400" dirty="0"/>
            </a:br>
            <a:r>
              <a:rPr lang="en-US" sz="2400" u="sng" dirty="0"/>
              <a:t>Most Boy Scouts </a:t>
            </a:r>
            <a:r>
              <a:rPr lang="en-US" sz="2400" dirty="0"/>
              <a:t>are in favor of expanding the program offerings to girls.  Less than one-third of Boy Scouts who were negative about the change would consider no longer participating – that accounts for about 6 percent of the entire Boy Scout population.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6142" y="2555146"/>
            <a:ext cx="2993744" cy="436099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Boy Scout Opinion about</a:t>
            </a:r>
            <a:br>
              <a:rPr lang="en-US" sz="1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Program Expansion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788B06-1469-4040-9F4C-F318B77007E7}"/>
              </a:ext>
            </a:extLst>
          </p:cNvPr>
          <p:cNvSpPr txBox="1"/>
          <p:nvPr/>
        </p:nvSpPr>
        <p:spPr>
          <a:xfrm>
            <a:off x="0" y="6443790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</a:rPr>
              <a:t>2017 Family Scouting Receptivity Study   |   Research &amp; Strategy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E3A60-45E6-4807-8728-1B3389769D38}"/>
              </a:ext>
            </a:extLst>
          </p:cNvPr>
          <p:cNvSpPr/>
          <p:nvPr/>
        </p:nvSpPr>
        <p:spPr>
          <a:xfrm>
            <a:off x="340562" y="3115631"/>
            <a:ext cx="446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Do you believe that this would be a positive </a:t>
            </a:r>
            <a:br>
              <a:rPr lang="en-US" sz="1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program addition to the Boy Scouts of America?</a:t>
            </a:r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4177922914"/>
              </p:ext>
            </p:extLst>
          </p:nvPr>
        </p:nvGraphicFramePr>
        <p:xfrm>
          <a:off x="6248378" y="3081389"/>
          <a:ext cx="2701636" cy="2609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0" y="3714706"/>
            <a:ext cx="1809217" cy="2206595"/>
            <a:chOff x="0" y="3527824"/>
            <a:chExt cx="1809217" cy="2206595"/>
          </a:xfrm>
        </p:grpSpPr>
        <p:sp>
          <p:nvSpPr>
            <p:cNvPr id="7" name="Rectangle 6"/>
            <p:cNvSpPr/>
            <p:nvPr/>
          </p:nvSpPr>
          <p:spPr>
            <a:xfrm>
              <a:off x="0" y="3527824"/>
              <a:ext cx="1770974" cy="22065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3359" y="3726360"/>
              <a:ext cx="1585858" cy="261610"/>
              <a:chOff x="223359" y="3726360"/>
              <a:chExt cx="1585858" cy="261610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23359" y="3812495"/>
                <a:ext cx="103909" cy="103909"/>
              </a:xfrm>
              <a:prstGeom prst="rect">
                <a:avLst/>
              </a:prstGeom>
              <a:solidFill>
                <a:srgbClr val="0046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07064" y="3726360"/>
                <a:ext cx="15021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6">
                        <a:lumMod val="75000"/>
                      </a:schemeClr>
                    </a:solidFill>
                  </a:rPr>
                  <a:t>Definitely yes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223359" y="4096713"/>
              <a:ext cx="996134" cy="261610"/>
              <a:chOff x="223359" y="4045789"/>
              <a:chExt cx="996134" cy="26161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223359" y="4131924"/>
                <a:ext cx="103909" cy="10390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07064" y="4045789"/>
                <a:ext cx="91242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6">
                        <a:lumMod val="75000"/>
                      </a:schemeClr>
                    </a:solidFill>
                  </a:rPr>
                  <a:t>Probably yes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23359" y="4467066"/>
              <a:ext cx="664313" cy="261610"/>
              <a:chOff x="223359" y="4382427"/>
              <a:chExt cx="664313" cy="2616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23359" y="4468562"/>
                <a:ext cx="103909" cy="103909"/>
              </a:xfrm>
              <a:prstGeom prst="rect">
                <a:avLst/>
              </a:prstGeom>
              <a:solidFill>
                <a:srgbClr val="90C6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07064" y="4382427"/>
                <a:ext cx="5806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6">
                        <a:lumMod val="75000"/>
                      </a:schemeClr>
                    </a:solidFill>
                  </a:rPr>
                  <a:t>Maybe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23359" y="4837419"/>
              <a:ext cx="954456" cy="261610"/>
              <a:chOff x="223359" y="4899449"/>
              <a:chExt cx="954456" cy="261610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23359" y="4985584"/>
                <a:ext cx="103909" cy="103909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07064" y="4899449"/>
                <a:ext cx="87075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6">
                        <a:lumMod val="75000"/>
                      </a:schemeClr>
                    </a:solidFill>
                  </a:rPr>
                  <a:t>Probably no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223359" y="5207771"/>
              <a:ext cx="999340" cy="261610"/>
              <a:chOff x="223359" y="5207771"/>
              <a:chExt cx="999340" cy="26161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23359" y="5293906"/>
                <a:ext cx="103909" cy="103909"/>
              </a:xfrm>
              <a:prstGeom prst="rect">
                <a:avLst/>
              </a:prstGeom>
              <a:solidFill>
                <a:srgbClr val="5F5F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07064" y="5207771"/>
                <a:ext cx="91563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chemeClr val="accent6">
                        <a:lumMod val="75000"/>
                      </a:schemeClr>
                    </a:solidFill>
                  </a:rPr>
                  <a:t>Definitely no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E6E0DD3-D3A0-482A-BA24-3BA7CFA99B87}"/>
              </a:ext>
            </a:extLst>
          </p:cNvPr>
          <p:cNvSpPr txBox="1"/>
          <p:nvPr/>
        </p:nvSpPr>
        <p:spPr>
          <a:xfrm>
            <a:off x="2207019" y="5782358"/>
            <a:ext cx="118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Boy Scout Members </a:t>
            </a:r>
            <a:br>
              <a:rPr lang="en-US" sz="9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n=1,037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DB6DE70-98FB-4F67-BE4F-DC5DA65E875B}"/>
              </a:ext>
            </a:extLst>
          </p:cNvPr>
          <p:cNvSpPr txBox="1"/>
          <p:nvPr/>
        </p:nvSpPr>
        <p:spPr>
          <a:xfrm>
            <a:off x="3163265" y="4201899"/>
            <a:ext cx="91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61%</a:t>
            </a:r>
          </a:p>
          <a:p>
            <a:r>
              <a:rPr lang="en-US" sz="900" dirty="0">
                <a:solidFill>
                  <a:schemeClr val="accent1"/>
                </a:solidFill>
              </a:rPr>
              <a:t>Definitely yes, </a:t>
            </a:r>
            <a:br>
              <a:rPr lang="en-US" sz="900" dirty="0">
                <a:solidFill>
                  <a:schemeClr val="accent1"/>
                </a:solidFill>
              </a:rPr>
            </a:br>
            <a:r>
              <a:rPr lang="en-US" sz="900" dirty="0">
                <a:solidFill>
                  <a:schemeClr val="accent1"/>
                </a:solidFill>
              </a:rPr>
              <a:t>or probably yes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503690" y="3708709"/>
            <a:ext cx="1770974" cy="2206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727049" y="3907245"/>
            <a:ext cx="1585858" cy="261610"/>
            <a:chOff x="4727049" y="3726360"/>
            <a:chExt cx="1585858" cy="261610"/>
          </a:xfrm>
        </p:grpSpPr>
        <p:sp>
          <p:nvSpPr>
            <p:cNvPr id="65" name="Rectangle 64"/>
            <p:cNvSpPr/>
            <p:nvPr/>
          </p:nvSpPr>
          <p:spPr>
            <a:xfrm>
              <a:off x="4727049" y="3812495"/>
              <a:ext cx="103909" cy="103909"/>
            </a:xfrm>
            <a:prstGeom prst="rect">
              <a:avLst/>
            </a:prstGeom>
            <a:solidFill>
              <a:srgbClr val="004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810754" y="3726360"/>
              <a:ext cx="15021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It wouldn’t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727049" y="4235278"/>
            <a:ext cx="1570009" cy="430887"/>
            <a:chOff x="4727049" y="4096713"/>
            <a:chExt cx="1570009" cy="430887"/>
          </a:xfrm>
        </p:grpSpPr>
        <p:sp>
          <p:nvSpPr>
            <p:cNvPr id="63" name="Rectangle 62"/>
            <p:cNvSpPr/>
            <p:nvPr/>
          </p:nvSpPr>
          <p:spPr>
            <a:xfrm>
              <a:off x="4727049" y="4182848"/>
              <a:ext cx="103909" cy="1039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10754" y="4096713"/>
              <a:ext cx="14863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I would be less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excited about Scouting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727049" y="4649036"/>
            <a:ext cx="1360016" cy="430887"/>
            <a:chOff x="4727049" y="4467066"/>
            <a:chExt cx="1360016" cy="430887"/>
          </a:xfrm>
        </p:grpSpPr>
        <p:sp>
          <p:nvSpPr>
            <p:cNvPr id="61" name="Rectangle 60"/>
            <p:cNvSpPr/>
            <p:nvPr/>
          </p:nvSpPr>
          <p:spPr>
            <a:xfrm>
              <a:off x="4727049" y="4553201"/>
              <a:ext cx="103909" cy="103909"/>
            </a:xfrm>
            <a:prstGeom prst="rect">
              <a:avLst/>
            </a:prstGeom>
            <a:solidFill>
              <a:srgbClr val="90C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810754" y="4467066"/>
              <a:ext cx="127631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I would no longer </a:t>
              </a:r>
              <a:b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</a:br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want to participate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727049" y="5060622"/>
            <a:ext cx="760493" cy="261610"/>
            <a:chOff x="4727049" y="4837419"/>
            <a:chExt cx="760493" cy="261610"/>
          </a:xfrm>
        </p:grpSpPr>
        <p:sp>
          <p:nvSpPr>
            <p:cNvPr id="59" name="Rectangle 58"/>
            <p:cNvSpPr/>
            <p:nvPr/>
          </p:nvSpPr>
          <p:spPr>
            <a:xfrm>
              <a:off x="4727049" y="4923554"/>
              <a:ext cx="103909" cy="10390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10754" y="4837419"/>
              <a:ext cx="6767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75000"/>
                    </a:schemeClr>
                  </a:solidFill>
                </a:rPr>
                <a:t>Not sure</a:t>
              </a:r>
            </a:p>
          </p:txBody>
        </p:sp>
      </p:grpSp>
      <p:sp>
        <p:nvSpPr>
          <p:cNvPr id="50" name="Content Placeholder 8"/>
          <p:cNvSpPr txBox="1">
            <a:spLocks/>
          </p:cNvSpPr>
          <p:nvPr/>
        </p:nvSpPr>
        <p:spPr>
          <a:xfrm>
            <a:off x="4503690" y="2555146"/>
            <a:ext cx="4462510" cy="436099"/>
          </a:xfrm>
          <a:prstGeom prst="rect">
            <a:avLst/>
          </a:prstGeom>
        </p:spPr>
        <p:txBody>
          <a:bodyPr vert="horz" lIns="0" tIns="45720" rIns="182880" bIns="4572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None/>
              <a:tabLst/>
              <a:defRPr sz="24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2286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75000"/>
              <a:buFont typeface="Arial" pitchFamily="34" charset="0"/>
              <a:buChar char="•"/>
              <a:tabLst/>
              <a:defRPr sz="24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2pPr>
            <a:lvl3pPr marL="457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Pct val="85000"/>
              <a:buFont typeface="Arial" panose="020B0604020202020204" pitchFamily="34" charset="0"/>
              <a:buChar char="•"/>
              <a:tabLst/>
              <a:defRPr sz="18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3pPr>
            <a:lvl4pPr marL="685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sz="16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4pPr>
            <a:lvl5pPr marL="914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 sz="1600" b="0" kern="1200">
                <a:solidFill>
                  <a:schemeClr val="accent6"/>
                </a:solidFill>
                <a:latin typeface="+mn-lt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Impact on Boy Scouts’ Participation 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(among those opposed to the addition) </a:t>
            </a:r>
          </a:p>
        </p:txBody>
      </p:sp>
      <p:sp>
        <p:nvSpPr>
          <p:cNvPr id="3" name="Right Brace 2"/>
          <p:cNvSpPr/>
          <p:nvPr/>
        </p:nvSpPr>
        <p:spPr>
          <a:xfrm>
            <a:off x="3164205" y="5285911"/>
            <a:ext cx="144058" cy="44850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387350" y="5509363"/>
            <a:ext cx="8703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ight Brace 54"/>
          <p:cNvSpPr/>
          <p:nvPr/>
        </p:nvSpPr>
        <p:spPr>
          <a:xfrm flipH="1">
            <a:off x="4192954" y="2555146"/>
            <a:ext cx="239477" cy="345804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20E3A60-45E6-4807-8728-1B3389769D38}"/>
              </a:ext>
            </a:extLst>
          </p:cNvPr>
          <p:cNvSpPr/>
          <p:nvPr/>
        </p:nvSpPr>
        <p:spPr>
          <a:xfrm>
            <a:off x="4432432" y="3115631"/>
            <a:ext cx="446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How would your negative view affect your future participation </a:t>
            </a:r>
            <a:br>
              <a:rPr lang="en-US" sz="1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in Scouting?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618342" y="6146038"/>
            <a:ext cx="2057400" cy="365125"/>
          </a:xfrm>
          <a:prstGeom prst="rect">
            <a:avLst/>
          </a:prstGeom>
        </p:spPr>
        <p:txBody>
          <a:bodyPr/>
          <a:lstStyle/>
          <a:p>
            <a:fld id="{105575C9-7B98-4333-B5AA-86914479FB3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917532" y="4045334"/>
            <a:ext cx="1367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22% not positive </a:t>
            </a:r>
            <a:br>
              <a:rPr lang="en-US" sz="9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x 28% would no longer participate = </a:t>
            </a:r>
            <a:br>
              <a:rPr lang="en-US" sz="9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6% potential boy loss</a:t>
            </a:r>
          </a:p>
        </p:txBody>
      </p:sp>
    </p:spTree>
    <p:extLst>
      <p:ext uri="{BB962C8B-B14F-4D97-AF65-F5344CB8AC3E}">
        <p14:creationId xmlns:p14="http://schemas.microsoft.com/office/powerpoint/2010/main" val="17872262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1232</Words>
  <Application>Microsoft Office PowerPoint</Application>
  <PresentationFormat>On-screen Show (4:3)</PresentationFormat>
  <Paragraphs>338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Franklin Gothic Medium Cond</vt:lpstr>
      <vt:lpstr>Times New Roman</vt:lpstr>
      <vt:lpstr>Office Theme</vt:lpstr>
      <vt:lpstr>Boy Scouts of America Family Scouting   Serving the whole family  with all programs! </vt:lpstr>
      <vt:lpstr>This is nothing new!</vt:lpstr>
      <vt:lpstr>PowerPoint Presentation</vt:lpstr>
      <vt:lpstr>PowerPoint Presentation</vt:lpstr>
      <vt:lpstr>2017 Family Scouting  Receptivity Study</vt:lpstr>
      <vt:lpstr> CUB SCOUT PROGRAM  Overall, families not currently involved in Scouting as well as  current Scouting families indicate high interest in having their  daughters in the Cub Scout program. </vt:lpstr>
      <vt:lpstr>CUB SCOUT PROGRAM  Three-quarters of unit leaders, and those who have earned their Eagle Scout award, are extremely or somewhat interested in the Cub Scout program for their daughters.</vt:lpstr>
      <vt:lpstr>SCOUT PROGRAM Parents of girls aged 11-16, who do not currently have a child  in the Boy Scout program, indicate a high likelihood of joining.    Girls aged 11 -16 also indicate a high likelihood of joining.</vt:lpstr>
      <vt:lpstr>SCOUT PROGRAM Most Boy Scouts are in favor of expanding the program offerings to girls.  Less than one-third of Boy Scouts who were negative about the change would consider no longer participating – that accounts for about 6 percent of the entire Boy Scout population.</vt:lpstr>
      <vt:lpstr>PowerPoint Presentation</vt:lpstr>
      <vt:lpstr>PowerPoint Presentation</vt:lpstr>
      <vt:lpstr>Family Scouting    </vt:lpstr>
      <vt:lpstr>Family Scouting  Girls in Cub Scouts - 2018   </vt:lpstr>
      <vt:lpstr>Family Scouting  Girl Troops – February 1, 2019   </vt:lpstr>
      <vt:lpstr> One Possibility - Linked Troops  </vt:lpstr>
      <vt:lpstr>PowerPoint Presentation</vt:lpstr>
      <vt:lpstr>PowerPoint Presentation</vt:lpstr>
      <vt:lpstr>PowerPoint Presentation</vt:lpstr>
      <vt:lpstr>PowerPoint Presentation</vt:lpstr>
      <vt:lpstr>Patriots’ Path Council Family Scouting Committee (12/14/2017) </vt:lpstr>
      <vt:lpstr>Patriots’ Path Council Family Scouting Committee</vt:lpstr>
      <vt:lpstr>Patriots’ Path Council Early Adopter Packs</vt:lpstr>
      <vt:lpstr>Patriots’ Path Council Family Scouting Committee  </vt:lpstr>
      <vt:lpstr>Patriots’ Path Council Family Scouting Committee  </vt:lpstr>
      <vt:lpstr>Patriots’ Path Council Family Scouting Committee  </vt:lpstr>
      <vt:lpstr>Patriots’ Path Council Family Scouting Committee  </vt:lpstr>
      <vt:lpstr>Patriots’ Path Council Family Scouting Committee  </vt:lpstr>
      <vt:lpstr>Patriots’ Path Council Family Scouting Committee  </vt:lpstr>
      <vt:lpstr>PowerPoint Presentation</vt:lpstr>
    </vt:vector>
  </TitlesOfParts>
  <Company>Gibbons P.C.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Scouting</dc:title>
  <dc:creator>Brady, Robert C.</dc:creator>
  <cp:lastModifiedBy>Alexander Thomas</cp:lastModifiedBy>
  <cp:revision>73</cp:revision>
  <cp:lastPrinted>2018-05-07T05:51:59Z</cp:lastPrinted>
  <dcterms:created xsi:type="dcterms:W3CDTF">2018-04-05T15:15:19Z</dcterms:created>
  <dcterms:modified xsi:type="dcterms:W3CDTF">2019-03-18T13:20:30Z</dcterms:modified>
</cp:coreProperties>
</file>